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8"/>
  </p:notesMasterIdLst>
  <p:sldIdLst>
    <p:sldId id="256" r:id="rId2"/>
    <p:sldId id="285" r:id="rId3"/>
    <p:sldId id="257" r:id="rId4"/>
    <p:sldId id="258" r:id="rId5"/>
    <p:sldId id="259" r:id="rId6"/>
    <p:sldId id="260" r:id="rId7"/>
    <p:sldId id="338" r:id="rId8"/>
    <p:sldId id="341" r:id="rId9"/>
    <p:sldId id="261" r:id="rId10"/>
    <p:sldId id="354" r:id="rId11"/>
    <p:sldId id="366" r:id="rId12"/>
    <p:sldId id="367" r:id="rId13"/>
    <p:sldId id="339" r:id="rId14"/>
    <p:sldId id="355" r:id="rId15"/>
    <p:sldId id="340" r:id="rId16"/>
    <p:sldId id="374" r:id="rId17"/>
    <p:sldId id="368" r:id="rId18"/>
    <p:sldId id="373" r:id="rId19"/>
    <p:sldId id="342" r:id="rId20"/>
    <p:sldId id="348" r:id="rId21"/>
    <p:sldId id="343" r:id="rId22"/>
    <p:sldId id="357" r:id="rId23"/>
    <p:sldId id="349" r:id="rId24"/>
    <p:sldId id="351" r:id="rId25"/>
    <p:sldId id="352" r:id="rId26"/>
    <p:sldId id="353" r:id="rId27"/>
    <p:sldId id="370" r:id="rId28"/>
    <p:sldId id="371" r:id="rId29"/>
    <p:sldId id="372" r:id="rId30"/>
    <p:sldId id="344" r:id="rId31"/>
    <p:sldId id="345" r:id="rId32"/>
    <p:sldId id="356" r:id="rId33"/>
    <p:sldId id="346" r:id="rId34"/>
    <p:sldId id="361" r:id="rId35"/>
    <p:sldId id="347" r:id="rId36"/>
    <p:sldId id="360" r:id="rId37"/>
    <p:sldId id="375" r:id="rId38"/>
    <p:sldId id="311" r:id="rId39"/>
    <p:sldId id="314" r:id="rId40"/>
    <p:sldId id="315" r:id="rId41"/>
    <p:sldId id="362" r:id="rId42"/>
    <p:sldId id="363" r:id="rId43"/>
    <p:sldId id="364" r:id="rId44"/>
    <p:sldId id="376" r:id="rId45"/>
    <p:sldId id="365" r:id="rId46"/>
    <p:sldId id="334"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7ED"/>
    <a:srgbClr val="C6ECDA"/>
    <a:srgbClr val="FFD2D8"/>
    <a:srgbClr val="FFBFD2"/>
    <a:srgbClr val="FEB6C7"/>
    <a:srgbClr val="FA8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99"/>
    <p:restoredTop sz="75762"/>
  </p:normalViewPr>
  <p:slideViewPr>
    <p:cSldViewPr snapToGrid="0">
      <p:cViewPr varScale="1">
        <p:scale>
          <a:sx n="84" d="100"/>
          <a:sy n="84" d="100"/>
        </p:scale>
        <p:origin x="1696" y="184"/>
      </p:cViewPr>
      <p:guideLst/>
    </p:cSldViewPr>
  </p:slideViewPr>
  <p:notesTextViewPr>
    <p:cViewPr>
      <p:scale>
        <a:sx n="114" d="100"/>
        <a:sy n="114"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CE46C-17E5-1445-B010-4A26CDF82FC3}" type="datetimeFigureOut">
              <a:rPr lang="en-FR" smtClean="0"/>
              <a:t>19/09/2024</a:t>
            </a:fld>
            <a:endParaRPr lang="en-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6F620-C3E8-1F41-8949-F7D62852AF43}" type="slidenum">
              <a:rPr lang="en-FR" smtClean="0"/>
              <a:t>‹#›</a:t>
            </a:fld>
            <a:endParaRPr lang="en-FR"/>
          </a:p>
        </p:txBody>
      </p:sp>
    </p:spTree>
    <p:extLst>
      <p:ext uri="{BB962C8B-B14F-4D97-AF65-F5344CB8AC3E}">
        <p14:creationId xmlns:p14="http://schemas.microsoft.com/office/powerpoint/2010/main" val="218087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1</a:t>
            </a:fld>
            <a:endParaRPr lang="en-FR"/>
          </a:p>
        </p:txBody>
      </p:sp>
    </p:spTree>
    <p:extLst>
      <p:ext uri="{BB962C8B-B14F-4D97-AF65-F5344CB8AC3E}">
        <p14:creationId xmlns:p14="http://schemas.microsoft.com/office/powerpoint/2010/main" val="479800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20</a:t>
            </a:fld>
            <a:endParaRPr lang="en-FR"/>
          </a:p>
        </p:txBody>
      </p:sp>
    </p:spTree>
    <p:extLst>
      <p:ext uri="{BB962C8B-B14F-4D97-AF65-F5344CB8AC3E}">
        <p14:creationId xmlns:p14="http://schemas.microsoft.com/office/powerpoint/2010/main" val="3121660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Céphalée présente dans 85% des cas</a:t>
            </a:r>
          </a:p>
          <a:p>
            <a:r>
              <a:rPr lang="en-FR" dirty="0"/>
              <a:t>Fièvre dans 75% des cas</a:t>
            </a:r>
          </a:p>
          <a:p>
            <a:r>
              <a:rPr lang="en-FR" dirty="0"/>
              <a:t>Autres manifestations + inconstantes (raideur nucale 75%, nausée 60%)</a:t>
            </a:r>
          </a:p>
          <a:p>
            <a:r>
              <a:rPr lang="en-FR" dirty="0"/>
              <a:t>Tb vigilance associés fréquents (70%), doivent faire évoquer un syndrome encéphalitique associé</a:t>
            </a:r>
          </a:p>
          <a:p>
            <a:r>
              <a:rPr lang="en-FR" dirty="0"/>
              <a:t>Début brutal</a:t>
            </a:r>
          </a:p>
          <a:p>
            <a:endParaRPr lang="en-FR" dirty="0"/>
          </a:p>
          <a:p>
            <a:r>
              <a:rPr lang="en-FR" dirty="0"/>
              <a:t>Encéphalite à évoquer devant tout déficit neurologique fébrile</a:t>
            </a:r>
          </a:p>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22</a:t>
            </a:fld>
            <a:endParaRPr lang="en-FR"/>
          </a:p>
        </p:txBody>
      </p:sp>
    </p:spTree>
    <p:extLst>
      <p:ext uri="{BB962C8B-B14F-4D97-AF65-F5344CB8AC3E}">
        <p14:creationId xmlns:p14="http://schemas.microsoft.com/office/powerpoint/2010/main" val="188872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23</a:t>
            </a:fld>
            <a:endParaRPr lang="en-FR"/>
          </a:p>
        </p:txBody>
      </p:sp>
    </p:spTree>
    <p:extLst>
      <p:ext uri="{BB962C8B-B14F-4D97-AF65-F5344CB8AC3E}">
        <p14:creationId xmlns:p14="http://schemas.microsoft.com/office/powerpoint/2010/main" val="2413312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24</a:t>
            </a:fld>
            <a:endParaRPr lang="en-FR"/>
          </a:p>
        </p:txBody>
      </p:sp>
    </p:spTree>
    <p:extLst>
      <p:ext uri="{BB962C8B-B14F-4D97-AF65-F5344CB8AC3E}">
        <p14:creationId xmlns:p14="http://schemas.microsoft.com/office/powerpoint/2010/main" val="3405359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25</a:t>
            </a:fld>
            <a:endParaRPr lang="en-FR"/>
          </a:p>
        </p:txBody>
      </p:sp>
    </p:spTree>
    <p:extLst>
      <p:ext uri="{BB962C8B-B14F-4D97-AF65-F5344CB8AC3E}">
        <p14:creationId xmlns:p14="http://schemas.microsoft.com/office/powerpoint/2010/main" val="1186551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26</a:t>
            </a:fld>
            <a:endParaRPr lang="en-FR"/>
          </a:p>
        </p:txBody>
      </p:sp>
    </p:spTree>
    <p:extLst>
      <p:ext uri="{BB962C8B-B14F-4D97-AF65-F5344CB8AC3E}">
        <p14:creationId xmlns:p14="http://schemas.microsoft.com/office/powerpoint/2010/main" val="1922535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29</a:t>
            </a:fld>
            <a:endParaRPr lang="en-FR"/>
          </a:p>
        </p:txBody>
      </p:sp>
    </p:spTree>
    <p:extLst>
      <p:ext uri="{BB962C8B-B14F-4D97-AF65-F5344CB8AC3E}">
        <p14:creationId xmlns:p14="http://schemas.microsoft.com/office/powerpoint/2010/main" val="1187226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Mtb et listériose = contexte évocateur +++</a:t>
            </a:r>
          </a:p>
          <a:p>
            <a:endParaRPr lang="en-FR" dirty="0"/>
          </a:p>
          <a:p>
            <a:r>
              <a:rPr lang="en-FR" dirty="0"/>
              <a:t>Mtb : contexte épidémiologique (migrant originaire de zone d’endémie, précarité, immunodépression, OH), début progressif, AEG +++, signes pulmonaires (dyspnée, crachats hémoptoïques), atteinte des PC</a:t>
            </a:r>
          </a:p>
          <a:p>
            <a:endParaRPr lang="en-FR" dirty="0"/>
          </a:p>
          <a:p>
            <a:r>
              <a:rPr lang="en-FR" dirty="0"/>
              <a:t>Listériose : terrain = sujet âgé, grossesse, OH chronique, immunodéprimé, exposition aux aliments contaminés (crudités, fromages non pasteurisés), début progressif, atteinte des PC</a:t>
            </a:r>
          </a:p>
          <a:p>
            <a:endParaRPr lang="en-FR" dirty="0"/>
          </a:p>
          <a:p>
            <a:r>
              <a:rPr lang="en-FR" dirty="0"/>
              <a:t>Attention, les méningites bactériennes “purulentes” peuvent également se présenter sur un tableau de méningo-encéphalite à liquide clair</a:t>
            </a:r>
          </a:p>
          <a:p>
            <a:r>
              <a:rPr lang="en-FR" dirty="0"/>
              <a:t>Le + souvent raideur nucale présente</a:t>
            </a:r>
          </a:p>
          <a:p>
            <a:r>
              <a:rPr lang="en-FR" dirty="0"/>
              <a:t>Orientation par la composition du LCS</a:t>
            </a:r>
          </a:p>
        </p:txBody>
      </p:sp>
      <p:sp>
        <p:nvSpPr>
          <p:cNvPr id="4" name="Slide Number Placeholder 3"/>
          <p:cNvSpPr>
            <a:spLocks noGrp="1"/>
          </p:cNvSpPr>
          <p:nvPr>
            <p:ph type="sldNum" sz="quarter" idx="5"/>
          </p:nvPr>
        </p:nvSpPr>
        <p:spPr/>
        <p:txBody>
          <a:bodyPr/>
          <a:lstStyle/>
          <a:p>
            <a:fld id="{94B6F620-C3E8-1F41-8949-F7D62852AF43}" type="slidenum">
              <a:rPr lang="en-FR" smtClean="0"/>
              <a:t>32</a:t>
            </a:fld>
            <a:endParaRPr lang="en-FR"/>
          </a:p>
        </p:txBody>
      </p:sp>
    </p:spTree>
    <p:extLst>
      <p:ext uri="{BB962C8B-B14F-4D97-AF65-F5344CB8AC3E}">
        <p14:creationId xmlns:p14="http://schemas.microsoft.com/office/powerpoint/2010/main" val="2961046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b="1" dirty="0"/>
              <a:t>Si PL impossible, appliquer les recommandations de thérapeutique initiale des méningites bactériennes ET des encéphalites infectieuses (SPILF 2017)</a:t>
            </a:r>
          </a:p>
          <a:p>
            <a:r>
              <a:rPr lang="en-FR" dirty="0"/>
              <a:t>Anti-infectieux = C3G à dose méningée + Amoxicilline &amp; Aciclovir à dose méningée</a:t>
            </a:r>
          </a:p>
          <a:p>
            <a:r>
              <a:rPr lang="en-FR" dirty="0"/>
              <a:t>DXM peut être initiée jusqu’à 12h après initiation de l’anti-infectieux (recommandations SPILF)</a:t>
            </a:r>
          </a:p>
          <a:p>
            <a:endParaRPr lang="en-FR" dirty="0"/>
          </a:p>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34</a:t>
            </a:fld>
            <a:endParaRPr lang="en-FR"/>
          </a:p>
        </p:txBody>
      </p:sp>
    </p:spTree>
    <p:extLst>
      <p:ext uri="{BB962C8B-B14F-4D97-AF65-F5344CB8AC3E}">
        <p14:creationId xmlns:p14="http://schemas.microsoft.com/office/powerpoint/2010/main" val="629681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37</a:t>
            </a:fld>
            <a:endParaRPr lang="en-FR"/>
          </a:p>
        </p:txBody>
      </p:sp>
    </p:spTree>
    <p:extLst>
      <p:ext uri="{BB962C8B-B14F-4D97-AF65-F5344CB8AC3E}">
        <p14:creationId xmlns:p14="http://schemas.microsoft.com/office/powerpoint/2010/main" val="29809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lvl="0" indent="-342900" algn="just">
              <a:buFont typeface="Calibri" panose="020F0502020204030204" pitchFamily="34" charset="0"/>
              <a:buChar char="-"/>
            </a:pPr>
            <a:endParaRPr lang="en-FR" sz="1200" dirty="0">
              <a:effectLst/>
              <a:latin typeface="Calibri" panose="020F0502020204030204" pitchFamily="34" charset="0"/>
              <a:ea typeface="Calibri" panose="020F0502020204030204" pitchFamily="34" charset="0"/>
              <a:cs typeface="Times New Roman (Corps CS)"/>
            </a:endParaRPr>
          </a:p>
        </p:txBody>
      </p:sp>
      <p:sp>
        <p:nvSpPr>
          <p:cNvPr id="4" name="Slide Number Placeholder 3"/>
          <p:cNvSpPr>
            <a:spLocks noGrp="1"/>
          </p:cNvSpPr>
          <p:nvPr>
            <p:ph type="sldNum" sz="quarter" idx="5"/>
          </p:nvPr>
        </p:nvSpPr>
        <p:spPr/>
        <p:txBody>
          <a:bodyPr/>
          <a:lstStyle/>
          <a:p>
            <a:fld id="{94B6F620-C3E8-1F41-8949-F7D62852AF43}" type="slidenum">
              <a:rPr lang="en-FR" smtClean="0"/>
              <a:t>4</a:t>
            </a:fld>
            <a:endParaRPr lang="en-FR"/>
          </a:p>
        </p:txBody>
      </p:sp>
    </p:spTree>
    <p:extLst>
      <p:ext uri="{BB962C8B-B14F-4D97-AF65-F5344CB8AC3E}">
        <p14:creationId xmlns:p14="http://schemas.microsoft.com/office/powerpoint/2010/main" val="1404420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39</a:t>
            </a:fld>
            <a:endParaRPr lang="en-FR"/>
          </a:p>
        </p:txBody>
      </p:sp>
    </p:spTree>
    <p:extLst>
      <p:ext uri="{BB962C8B-B14F-4D97-AF65-F5344CB8AC3E}">
        <p14:creationId xmlns:p14="http://schemas.microsoft.com/office/powerpoint/2010/main" val="576358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solidFill>
                <a:srgbClr val="000000"/>
              </a:solidFill>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94B6F620-C3E8-1F41-8949-F7D62852AF43}" type="slidenum">
              <a:rPr lang="en-FR" smtClean="0"/>
              <a:t>40</a:t>
            </a:fld>
            <a:endParaRPr lang="en-FR"/>
          </a:p>
        </p:txBody>
      </p:sp>
    </p:spTree>
    <p:extLst>
      <p:ext uri="{BB962C8B-B14F-4D97-AF65-F5344CB8AC3E}">
        <p14:creationId xmlns:p14="http://schemas.microsoft.com/office/powerpoint/2010/main" val="678526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42</a:t>
            </a:fld>
            <a:endParaRPr lang="en-FR"/>
          </a:p>
        </p:txBody>
      </p:sp>
    </p:spTree>
    <p:extLst>
      <p:ext uri="{BB962C8B-B14F-4D97-AF65-F5344CB8AC3E}">
        <p14:creationId xmlns:p14="http://schemas.microsoft.com/office/powerpoint/2010/main" val="186338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5</a:t>
            </a:fld>
            <a:endParaRPr lang="en-FR"/>
          </a:p>
        </p:txBody>
      </p:sp>
    </p:spTree>
    <p:extLst>
      <p:ext uri="{BB962C8B-B14F-4D97-AF65-F5344CB8AC3E}">
        <p14:creationId xmlns:p14="http://schemas.microsoft.com/office/powerpoint/2010/main" val="112265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6</a:t>
            </a:fld>
            <a:endParaRPr lang="en-FR"/>
          </a:p>
        </p:txBody>
      </p:sp>
    </p:spTree>
    <p:extLst>
      <p:ext uri="{BB962C8B-B14F-4D97-AF65-F5344CB8AC3E}">
        <p14:creationId xmlns:p14="http://schemas.microsoft.com/office/powerpoint/2010/main" val="350984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7</a:t>
            </a:fld>
            <a:endParaRPr lang="en-FR"/>
          </a:p>
        </p:txBody>
      </p:sp>
    </p:spTree>
    <p:extLst>
      <p:ext uri="{BB962C8B-B14F-4D97-AF65-F5344CB8AC3E}">
        <p14:creationId xmlns:p14="http://schemas.microsoft.com/office/powerpoint/2010/main" val="261935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10</a:t>
            </a:fld>
            <a:endParaRPr lang="en-FR"/>
          </a:p>
        </p:txBody>
      </p:sp>
    </p:spTree>
    <p:extLst>
      <p:ext uri="{BB962C8B-B14F-4D97-AF65-F5344CB8AC3E}">
        <p14:creationId xmlns:p14="http://schemas.microsoft.com/office/powerpoint/2010/main" val="429320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11</a:t>
            </a:fld>
            <a:endParaRPr lang="en-FR"/>
          </a:p>
        </p:txBody>
      </p:sp>
    </p:spTree>
    <p:extLst>
      <p:ext uri="{BB962C8B-B14F-4D97-AF65-F5344CB8AC3E}">
        <p14:creationId xmlns:p14="http://schemas.microsoft.com/office/powerpoint/2010/main" val="388851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Agurie pneumocoque = faible Se (70%), bonne Sp (98%)</a:t>
            </a:r>
          </a:p>
          <a:p>
            <a:r>
              <a:rPr lang="en-FR" dirty="0"/>
              <a:t>Faux-positifs possibles </a:t>
            </a:r>
          </a:p>
          <a:p>
            <a:r>
              <a:rPr lang="en-FR" dirty="0"/>
              <a:t>Intérêt = uniquement pour conforter le dg dans les PAC de réanimation (et encore…), et donc la stratégie d’ATB initiée (C3G)</a:t>
            </a:r>
          </a:p>
          <a:p>
            <a:endParaRPr lang="en-FR" dirty="0"/>
          </a:p>
          <a:p>
            <a:r>
              <a:rPr lang="en-FR" dirty="0"/>
              <a:t>Agurie légionelle = systématique pour les PAC graves afin de permettre l’arrêt rapide de la FQ ou macrolide initiée en probabiliste</a:t>
            </a:r>
          </a:p>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14</a:t>
            </a:fld>
            <a:endParaRPr lang="en-FR"/>
          </a:p>
        </p:txBody>
      </p:sp>
    </p:spTree>
    <p:extLst>
      <p:ext uri="{BB962C8B-B14F-4D97-AF65-F5344CB8AC3E}">
        <p14:creationId xmlns:p14="http://schemas.microsoft.com/office/powerpoint/2010/main" val="121819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94B6F620-C3E8-1F41-8949-F7D62852AF43}" type="slidenum">
              <a:rPr lang="en-FR" smtClean="0"/>
              <a:t>19</a:t>
            </a:fld>
            <a:endParaRPr lang="en-FR"/>
          </a:p>
        </p:txBody>
      </p:sp>
    </p:spTree>
    <p:extLst>
      <p:ext uri="{BB962C8B-B14F-4D97-AF65-F5344CB8AC3E}">
        <p14:creationId xmlns:p14="http://schemas.microsoft.com/office/powerpoint/2010/main" val="3302013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2E0CF60-C74C-FC47-B81F-6495D46226CB}" type="datetimeFigureOut">
              <a:rPr lang="en-FR" smtClean="0"/>
              <a:t>19/09/2024</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B3AEE48F-3F3A-AF40-9F78-D213114634CD}" type="slidenum">
              <a:rPr lang="en-FR" smtClean="0"/>
              <a:t>‹#›</a:t>
            </a:fld>
            <a:endParaRPr lang="en-FR"/>
          </a:p>
        </p:txBody>
      </p:sp>
    </p:spTree>
    <p:extLst>
      <p:ext uri="{BB962C8B-B14F-4D97-AF65-F5344CB8AC3E}">
        <p14:creationId xmlns:p14="http://schemas.microsoft.com/office/powerpoint/2010/main" val="150199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2E0CF60-C74C-FC47-B81F-6495D46226CB}" type="datetimeFigureOut">
              <a:rPr lang="en-FR" smtClean="0"/>
              <a:t>19/09/2024</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B3AEE48F-3F3A-AF40-9F78-D213114634CD}" type="slidenum">
              <a:rPr lang="en-FR" smtClean="0"/>
              <a:t>‹#›</a:t>
            </a:fld>
            <a:endParaRPr lang="en-FR"/>
          </a:p>
        </p:txBody>
      </p:sp>
    </p:spTree>
    <p:extLst>
      <p:ext uri="{BB962C8B-B14F-4D97-AF65-F5344CB8AC3E}">
        <p14:creationId xmlns:p14="http://schemas.microsoft.com/office/powerpoint/2010/main" val="133689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2E0CF60-C74C-FC47-B81F-6495D46226CB}" type="datetimeFigureOut">
              <a:rPr lang="en-FR" smtClean="0"/>
              <a:t>19/09/2024</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B3AEE48F-3F3A-AF40-9F78-D213114634CD}" type="slidenum">
              <a:rPr lang="en-FR" smtClean="0"/>
              <a:t>‹#›</a:t>
            </a:fld>
            <a:endParaRPr lang="en-FR"/>
          </a:p>
        </p:txBody>
      </p:sp>
    </p:spTree>
    <p:extLst>
      <p:ext uri="{BB962C8B-B14F-4D97-AF65-F5344CB8AC3E}">
        <p14:creationId xmlns:p14="http://schemas.microsoft.com/office/powerpoint/2010/main" val="251578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2E0CF60-C74C-FC47-B81F-6495D46226CB}" type="datetimeFigureOut">
              <a:rPr lang="en-FR" smtClean="0"/>
              <a:t>19/09/2024</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B3AEE48F-3F3A-AF40-9F78-D213114634CD}" type="slidenum">
              <a:rPr lang="en-FR" smtClean="0"/>
              <a:t>‹#›</a:t>
            </a:fld>
            <a:endParaRPr lang="en-FR"/>
          </a:p>
        </p:txBody>
      </p:sp>
    </p:spTree>
    <p:extLst>
      <p:ext uri="{BB962C8B-B14F-4D97-AF65-F5344CB8AC3E}">
        <p14:creationId xmlns:p14="http://schemas.microsoft.com/office/powerpoint/2010/main" val="2157995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2E0CF60-C74C-FC47-B81F-6495D46226CB}" type="datetimeFigureOut">
              <a:rPr lang="en-FR" smtClean="0"/>
              <a:t>19/09/2024</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B3AEE48F-3F3A-AF40-9F78-D213114634CD}" type="slidenum">
              <a:rPr lang="en-FR" smtClean="0"/>
              <a:t>‹#›</a:t>
            </a:fld>
            <a:endParaRPr lang="en-FR"/>
          </a:p>
        </p:txBody>
      </p:sp>
    </p:spTree>
    <p:extLst>
      <p:ext uri="{BB962C8B-B14F-4D97-AF65-F5344CB8AC3E}">
        <p14:creationId xmlns:p14="http://schemas.microsoft.com/office/powerpoint/2010/main" val="376704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2E0CF60-C74C-FC47-B81F-6495D46226CB}" type="datetimeFigureOut">
              <a:rPr lang="en-FR" smtClean="0"/>
              <a:t>19/09/2024</a:t>
            </a:fld>
            <a:endParaRPr lang="en-FR"/>
          </a:p>
        </p:txBody>
      </p:sp>
      <p:sp>
        <p:nvSpPr>
          <p:cNvPr id="6" name="Footer Placeholder 5"/>
          <p:cNvSpPr>
            <a:spLocks noGrp="1"/>
          </p:cNvSpPr>
          <p:nvPr>
            <p:ph type="ftr" sz="quarter" idx="11"/>
          </p:nvPr>
        </p:nvSpPr>
        <p:spPr/>
        <p:txBody>
          <a:bodyPr/>
          <a:lstStyle/>
          <a:p>
            <a:endParaRPr lang="en-FR"/>
          </a:p>
        </p:txBody>
      </p:sp>
      <p:sp>
        <p:nvSpPr>
          <p:cNvPr id="7" name="Slide Number Placeholder 6"/>
          <p:cNvSpPr>
            <a:spLocks noGrp="1"/>
          </p:cNvSpPr>
          <p:nvPr>
            <p:ph type="sldNum" sz="quarter" idx="12"/>
          </p:nvPr>
        </p:nvSpPr>
        <p:spPr/>
        <p:txBody>
          <a:bodyPr/>
          <a:lstStyle/>
          <a:p>
            <a:fld id="{B3AEE48F-3F3A-AF40-9F78-D213114634CD}" type="slidenum">
              <a:rPr lang="en-FR" smtClean="0"/>
              <a:t>‹#›</a:t>
            </a:fld>
            <a:endParaRPr lang="en-FR"/>
          </a:p>
        </p:txBody>
      </p:sp>
    </p:spTree>
    <p:extLst>
      <p:ext uri="{BB962C8B-B14F-4D97-AF65-F5344CB8AC3E}">
        <p14:creationId xmlns:p14="http://schemas.microsoft.com/office/powerpoint/2010/main" val="425422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2E0CF60-C74C-FC47-B81F-6495D46226CB}" type="datetimeFigureOut">
              <a:rPr lang="en-FR" smtClean="0"/>
              <a:t>19/09/2024</a:t>
            </a:fld>
            <a:endParaRPr lang="en-FR"/>
          </a:p>
        </p:txBody>
      </p:sp>
      <p:sp>
        <p:nvSpPr>
          <p:cNvPr id="8" name="Footer Placeholder 7"/>
          <p:cNvSpPr>
            <a:spLocks noGrp="1"/>
          </p:cNvSpPr>
          <p:nvPr>
            <p:ph type="ftr" sz="quarter" idx="11"/>
          </p:nvPr>
        </p:nvSpPr>
        <p:spPr/>
        <p:txBody>
          <a:bodyPr/>
          <a:lstStyle/>
          <a:p>
            <a:endParaRPr lang="en-FR"/>
          </a:p>
        </p:txBody>
      </p:sp>
      <p:sp>
        <p:nvSpPr>
          <p:cNvPr id="9" name="Slide Number Placeholder 8"/>
          <p:cNvSpPr>
            <a:spLocks noGrp="1"/>
          </p:cNvSpPr>
          <p:nvPr>
            <p:ph type="sldNum" sz="quarter" idx="12"/>
          </p:nvPr>
        </p:nvSpPr>
        <p:spPr/>
        <p:txBody>
          <a:bodyPr/>
          <a:lstStyle/>
          <a:p>
            <a:fld id="{B3AEE48F-3F3A-AF40-9F78-D213114634CD}" type="slidenum">
              <a:rPr lang="en-FR" smtClean="0"/>
              <a:t>‹#›</a:t>
            </a:fld>
            <a:endParaRPr lang="en-FR"/>
          </a:p>
        </p:txBody>
      </p:sp>
    </p:spTree>
    <p:extLst>
      <p:ext uri="{BB962C8B-B14F-4D97-AF65-F5344CB8AC3E}">
        <p14:creationId xmlns:p14="http://schemas.microsoft.com/office/powerpoint/2010/main" val="313591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2E0CF60-C74C-FC47-B81F-6495D46226CB}" type="datetimeFigureOut">
              <a:rPr lang="en-FR" smtClean="0"/>
              <a:t>19/09/2024</a:t>
            </a:fld>
            <a:endParaRPr lang="en-FR"/>
          </a:p>
        </p:txBody>
      </p:sp>
      <p:sp>
        <p:nvSpPr>
          <p:cNvPr id="4" name="Footer Placeholder 3"/>
          <p:cNvSpPr>
            <a:spLocks noGrp="1"/>
          </p:cNvSpPr>
          <p:nvPr>
            <p:ph type="ftr" sz="quarter" idx="11"/>
          </p:nvPr>
        </p:nvSpPr>
        <p:spPr/>
        <p:txBody>
          <a:bodyPr/>
          <a:lstStyle/>
          <a:p>
            <a:endParaRPr lang="en-FR"/>
          </a:p>
        </p:txBody>
      </p:sp>
      <p:sp>
        <p:nvSpPr>
          <p:cNvPr id="5" name="Slide Number Placeholder 4"/>
          <p:cNvSpPr>
            <a:spLocks noGrp="1"/>
          </p:cNvSpPr>
          <p:nvPr>
            <p:ph type="sldNum" sz="quarter" idx="12"/>
          </p:nvPr>
        </p:nvSpPr>
        <p:spPr/>
        <p:txBody>
          <a:bodyPr/>
          <a:lstStyle/>
          <a:p>
            <a:fld id="{B3AEE48F-3F3A-AF40-9F78-D213114634CD}" type="slidenum">
              <a:rPr lang="en-FR" smtClean="0"/>
              <a:t>‹#›</a:t>
            </a:fld>
            <a:endParaRPr lang="en-FR"/>
          </a:p>
        </p:txBody>
      </p:sp>
    </p:spTree>
    <p:extLst>
      <p:ext uri="{BB962C8B-B14F-4D97-AF65-F5344CB8AC3E}">
        <p14:creationId xmlns:p14="http://schemas.microsoft.com/office/powerpoint/2010/main" val="196017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0CF60-C74C-FC47-B81F-6495D46226CB}" type="datetimeFigureOut">
              <a:rPr lang="en-FR" smtClean="0"/>
              <a:t>19/09/2024</a:t>
            </a:fld>
            <a:endParaRPr lang="en-FR"/>
          </a:p>
        </p:txBody>
      </p:sp>
      <p:sp>
        <p:nvSpPr>
          <p:cNvPr id="3" name="Footer Placeholder 2"/>
          <p:cNvSpPr>
            <a:spLocks noGrp="1"/>
          </p:cNvSpPr>
          <p:nvPr>
            <p:ph type="ftr" sz="quarter" idx="11"/>
          </p:nvPr>
        </p:nvSpPr>
        <p:spPr/>
        <p:txBody>
          <a:bodyPr/>
          <a:lstStyle/>
          <a:p>
            <a:endParaRPr lang="en-FR"/>
          </a:p>
        </p:txBody>
      </p:sp>
      <p:sp>
        <p:nvSpPr>
          <p:cNvPr id="4" name="Slide Number Placeholder 3"/>
          <p:cNvSpPr>
            <a:spLocks noGrp="1"/>
          </p:cNvSpPr>
          <p:nvPr>
            <p:ph type="sldNum" sz="quarter" idx="12"/>
          </p:nvPr>
        </p:nvSpPr>
        <p:spPr/>
        <p:txBody>
          <a:bodyPr/>
          <a:lstStyle/>
          <a:p>
            <a:fld id="{B3AEE48F-3F3A-AF40-9F78-D213114634CD}" type="slidenum">
              <a:rPr lang="en-FR" smtClean="0"/>
              <a:t>‹#›</a:t>
            </a:fld>
            <a:endParaRPr lang="en-FR"/>
          </a:p>
        </p:txBody>
      </p:sp>
    </p:spTree>
    <p:extLst>
      <p:ext uri="{BB962C8B-B14F-4D97-AF65-F5344CB8AC3E}">
        <p14:creationId xmlns:p14="http://schemas.microsoft.com/office/powerpoint/2010/main" val="132251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2E0CF60-C74C-FC47-B81F-6495D46226CB}" type="datetimeFigureOut">
              <a:rPr lang="en-FR" smtClean="0"/>
              <a:t>19/09/2024</a:t>
            </a:fld>
            <a:endParaRPr lang="en-FR"/>
          </a:p>
        </p:txBody>
      </p:sp>
      <p:sp>
        <p:nvSpPr>
          <p:cNvPr id="6" name="Footer Placeholder 5"/>
          <p:cNvSpPr>
            <a:spLocks noGrp="1"/>
          </p:cNvSpPr>
          <p:nvPr>
            <p:ph type="ftr" sz="quarter" idx="11"/>
          </p:nvPr>
        </p:nvSpPr>
        <p:spPr/>
        <p:txBody>
          <a:bodyPr/>
          <a:lstStyle/>
          <a:p>
            <a:endParaRPr lang="en-FR"/>
          </a:p>
        </p:txBody>
      </p:sp>
      <p:sp>
        <p:nvSpPr>
          <p:cNvPr id="7" name="Slide Number Placeholder 6"/>
          <p:cNvSpPr>
            <a:spLocks noGrp="1"/>
          </p:cNvSpPr>
          <p:nvPr>
            <p:ph type="sldNum" sz="quarter" idx="12"/>
          </p:nvPr>
        </p:nvSpPr>
        <p:spPr/>
        <p:txBody>
          <a:bodyPr/>
          <a:lstStyle/>
          <a:p>
            <a:fld id="{B3AEE48F-3F3A-AF40-9F78-D213114634CD}" type="slidenum">
              <a:rPr lang="en-FR" smtClean="0"/>
              <a:t>‹#›</a:t>
            </a:fld>
            <a:endParaRPr lang="en-FR"/>
          </a:p>
        </p:txBody>
      </p:sp>
    </p:spTree>
    <p:extLst>
      <p:ext uri="{BB962C8B-B14F-4D97-AF65-F5344CB8AC3E}">
        <p14:creationId xmlns:p14="http://schemas.microsoft.com/office/powerpoint/2010/main" val="106904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2E0CF60-C74C-FC47-B81F-6495D46226CB}" type="datetimeFigureOut">
              <a:rPr lang="en-FR" smtClean="0"/>
              <a:t>19/09/2024</a:t>
            </a:fld>
            <a:endParaRPr lang="en-FR"/>
          </a:p>
        </p:txBody>
      </p:sp>
      <p:sp>
        <p:nvSpPr>
          <p:cNvPr id="6" name="Footer Placeholder 5"/>
          <p:cNvSpPr>
            <a:spLocks noGrp="1"/>
          </p:cNvSpPr>
          <p:nvPr>
            <p:ph type="ftr" sz="quarter" idx="11"/>
          </p:nvPr>
        </p:nvSpPr>
        <p:spPr/>
        <p:txBody>
          <a:bodyPr/>
          <a:lstStyle/>
          <a:p>
            <a:endParaRPr lang="en-FR"/>
          </a:p>
        </p:txBody>
      </p:sp>
      <p:sp>
        <p:nvSpPr>
          <p:cNvPr id="7" name="Slide Number Placeholder 6"/>
          <p:cNvSpPr>
            <a:spLocks noGrp="1"/>
          </p:cNvSpPr>
          <p:nvPr>
            <p:ph type="sldNum" sz="quarter" idx="12"/>
          </p:nvPr>
        </p:nvSpPr>
        <p:spPr/>
        <p:txBody>
          <a:bodyPr/>
          <a:lstStyle/>
          <a:p>
            <a:fld id="{B3AEE48F-3F3A-AF40-9F78-D213114634CD}" type="slidenum">
              <a:rPr lang="en-FR" smtClean="0"/>
              <a:t>‹#›</a:t>
            </a:fld>
            <a:endParaRPr lang="en-FR"/>
          </a:p>
        </p:txBody>
      </p:sp>
    </p:spTree>
    <p:extLst>
      <p:ext uri="{BB962C8B-B14F-4D97-AF65-F5344CB8AC3E}">
        <p14:creationId xmlns:p14="http://schemas.microsoft.com/office/powerpoint/2010/main" val="63760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0CF60-C74C-FC47-B81F-6495D46226CB}" type="datetimeFigureOut">
              <a:rPr lang="en-FR" smtClean="0"/>
              <a:t>19/09/2024</a:t>
            </a:fld>
            <a:endParaRPr lang="en-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EE48F-3F3A-AF40-9F78-D213114634CD}" type="slidenum">
              <a:rPr lang="en-FR" smtClean="0"/>
              <a:t>‹#›</a:t>
            </a:fld>
            <a:endParaRPr lang="en-FR"/>
          </a:p>
        </p:txBody>
      </p:sp>
    </p:spTree>
    <p:extLst>
      <p:ext uri="{BB962C8B-B14F-4D97-AF65-F5344CB8AC3E}">
        <p14:creationId xmlns:p14="http://schemas.microsoft.com/office/powerpoint/2010/main" val="1840150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file:///C:/Users/peterchen/Library/Group%2520Containers/UBF8T346G9.ms/WebArchiveCopyPasteTempFiles/com.microsoft.Word/1920px-4_vials_of_human_cerebrospinal_fluid.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F367-2560-4D40-4CA3-6FCD24F9F6DF}"/>
              </a:ext>
            </a:extLst>
          </p:cNvPr>
          <p:cNvSpPr>
            <a:spLocks noGrp="1"/>
          </p:cNvSpPr>
          <p:nvPr>
            <p:ph type="ctrTitle"/>
          </p:nvPr>
        </p:nvSpPr>
        <p:spPr/>
        <p:txBody>
          <a:bodyPr/>
          <a:lstStyle/>
          <a:p>
            <a:r>
              <a:rPr lang="en-FR" dirty="0"/>
              <a:t>Maladies infectieuses</a:t>
            </a:r>
          </a:p>
        </p:txBody>
      </p:sp>
      <p:sp>
        <p:nvSpPr>
          <p:cNvPr id="3" name="Subtitle 2">
            <a:extLst>
              <a:ext uri="{FF2B5EF4-FFF2-40B4-BE49-F238E27FC236}">
                <a16:creationId xmlns:a16="http://schemas.microsoft.com/office/drawing/2014/main" id="{2AEA6C73-DADB-5D89-1C69-57F6F3B1B88A}"/>
              </a:ext>
            </a:extLst>
          </p:cNvPr>
          <p:cNvSpPr>
            <a:spLocks noGrp="1"/>
          </p:cNvSpPr>
          <p:nvPr>
            <p:ph type="subTitle" idx="1"/>
          </p:nvPr>
        </p:nvSpPr>
        <p:spPr/>
        <p:txBody>
          <a:bodyPr/>
          <a:lstStyle/>
          <a:p>
            <a:pPr algn="r"/>
            <a:r>
              <a:rPr lang="en-FR" dirty="0"/>
              <a:t>Conférence du 19/09/2024</a:t>
            </a:r>
          </a:p>
          <a:p>
            <a:pPr algn="r"/>
            <a:r>
              <a:rPr lang="en-FR" dirty="0"/>
              <a:t>Marion CAMARD &amp; Peter CHEN, DES Médecine interne</a:t>
            </a:r>
          </a:p>
        </p:txBody>
      </p:sp>
      <p:pic>
        <p:nvPicPr>
          <p:cNvPr id="11" name="Picture 10" descr="A picture containing text, font, logo, graphics&#10;&#10;Description automatically generated">
            <a:extLst>
              <a:ext uri="{FF2B5EF4-FFF2-40B4-BE49-F238E27FC236}">
                <a16:creationId xmlns:a16="http://schemas.microsoft.com/office/drawing/2014/main" id="{79BFA813-5E6D-4661-7FF6-0E810194137A}"/>
              </a:ext>
            </a:extLst>
          </p:cNvPr>
          <p:cNvPicPr>
            <a:picLocks noChangeAspect="1"/>
          </p:cNvPicPr>
          <p:nvPr/>
        </p:nvPicPr>
        <p:blipFill>
          <a:blip r:embed="rId3"/>
          <a:stretch>
            <a:fillRect/>
          </a:stretch>
        </p:blipFill>
        <p:spPr>
          <a:xfrm>
            <a:off x="9872870" y="5735637"/>
            <a:ext cx="2319130" cy="939858"/>
          </a:xfrm>
          <a:prstGeom prst="rect">
            <a:avLst/>
          </a:prstGeom>
        </p:spPr>
      </p:pic>
      <p:pic>
        <p:nvPicPr>
          <p:cNvPr id="13" name="Picture 12" descr="A close-up of a logo&#10;&#10;Description automatically generated with low confidence">
            <a:extLst>
              <a:ext uri="{FF2B5EF4-FFF2-40B4-BE49-F238E27FC236}">
                <a16:creationId xmlns:a16="http://schemas.microsoft.com/office/drawing/2014/main" id="{CEECC6E1-3F4B-2925-10AA-BC0D2785F96D}"/>
              </a:ext>
            </a:extLst>
          </p:cNvPr>
          <p:cNvPicPr>
            <a:picLocks noChangeAspect="1"/>
          </p:cNvPicPr>
          <p:nvPr/>
        </p:nvPicPr>
        <p:blipFill rotWithShape="1">
          <a:blip r:embed="rId4"/>
          <a:srcRect t="9850" b="13421"/>
          <a:stretch/>
        </p:blipFill>
        <p:spPr>
          <a:xfrm>
            <a:off x="0" y="0"/>
            <a:ext cx="5907714" cy="1181342"/>
          </a:xfrm>
          <a:prstGeom prst="rect">
            <a:avLst/>
          </a:prstGeom>
        </p:spPr>
      </p:pic>
    </p:spTree>
    <p:extLst>
      <p:ext uri="{BB962C8B-B14F-4D97-AF65-F5344CB8AC3E}">
        <p14:creationId xmlns:p14="http://schemas.microsoft.com/office/powerpoint/2010/main" val="1499757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E792506-61CB-0924-5AC4-BC22EC43492B}"/>
              </a:ext>
            </a:extLst>
          </p:cNvPr>
          <p:cNvSpPr txBox="1"/>
          <p:nvPr/>
        </p:nvSpPr>
        <p:spPr>
          <a:xfrm>
            <a:off x="1147221" y="791916"/>
            <a:ext cx="3057266" cy="369332"/>
          </a:xfrm>
          <a:prstGeom prst="rect">
            <a:avLst/>
          </a:prstGeom>
          <a:noFill/>
          <a:ln w="12700">
            <a:solidFill>
              <a:schemeClr val="tx1"/>
            </a:solidFill>
          </a:ln>
        </p:spPr>
        <p:txBody>
          <a:bodyPr wrap="square" rtlCol="0">
            <a:spAutoFit/>
          </a:bodyPr>
          <a:lstStyle/>
          <a:p>
            <a:pPr algn="ctr"/>
            <a:r>
              <a:rPr lang="en-FR" dirty="0"/>
              <a:t>Diagnostic positif de PAC</a:t>
            </a:r>
          </a:p>
        </p:txBody>
      </p:sp>
      <p:sp>
        <p:nvSpPr>
          <p:cNvPr id="8" name="TextBox 7">
            <a:extLst>
              <a:ext uri="{FF2B5EF4-FFF2-40B4-BE49-F238E27FC236}">
                <a16:creationId xmlns:a16="http://schemas.microsoft.com/office/drawing/2014/main" id="{138266FA-D0A9-C5F3-A1EE-2E6F0002E790}"/>
              </a:ext>
            </a:extLst>
          </p:cNvPr>
          <p:cNvSpPr txBox="1"/>
          <p:nvPr/>
        </p:nvSpPr>
        <p:spPr>
          <a:xfrm>
            <a:off x="1147221" y="2001591"/>
            <a:ext cx="3057266" cy="369332"/>
          </a:xfrm>
          <a:prstGeom prst="rect">
            <a:avLst/>
          </a:prstGeom>
          <a:noFill/>
          <a:ln w="12700">
            <a:solidFill>
              <a:schemeClr val="tx1"/>
            </a:solidFill>
          </a:ln>
        </p:spPr>
        <p:txBody>
          <a:bodyPr wrap="square" rtlCol="0">
            <a:spAutoFit/>
          </a:bodyPr>
          <a:lstStyle/>
          <a:p>
            <a:pPr algn="ctr"/>
            <a:r>
              <a:rPr lang="en-FR" b="1" dirty="0">
                <a:highlight>
                  <a:srgbClr val="FFFF00"/>
                </a:highlight>
              </a:rPr>
              <a:t>1. Critère de gravité ?</a:t>
            </a:r>
          </a:p>
        </p:txBody>
      </p:sp>
      <p:sp>
        <p:nvSpPr>
          <p:cNvPr id="9" name="TextBox 8">
            <a:extLst>
              <a:ext uri="{FF2B5EF4-FFF2-40B4-BE49-F238E27FC236}">
                <a16:creationId xmlns:a16="http://schemas.microsoft.com/office/drawing/2014/main" id="{C53EC819-14E8-8731-8B9D-86EDCDA9F474}"/>
              </a:ext>
            </a:extLst>
          </p:cNvPr>
          <p:cNvSpPr txBox="1"/>
          <p:nvPr/>
        </p:nvSpPr>
        <p:spPr>
          <a:xfrm>
            <a:off x="1147221" y="3765469"/>
            <a:ext cx="3057266" cy="369332"/>
          </a:xfrm>
          <a:prstGeom prst="rect">
            <a:avLst/>
          </a:prstGeom>
          <a:noFill/>
          <a:ln w="12700">
            <a:solidFill>
              <a:schemeClr val="tx1"/>
            </a:solidFill>
          </a:ln>
        </p:spPr>
        <p:txBody>
          <a:bodyPr wrap="square" rtlCol="0">
            <a:spAutoFit/>
          </a:bodyPr>
          <a:lstStyle/>
          <a:p>
            <a:pPr algn="ctr"/>
            <a:r>
              <a:rPr lang="en-FR" b="1" dirty="0">
                <a:highlight>
                  <a:srgbClr val="FFFF00"/>
                </a:highlight>
              </a:rPr>
              <a:t>2. Terrain fragile ?</a:t>
            </a:r>
          </a:p>
        </p:txBody>
      </p:sp>
      <p:cxnSp>
        <p:nvCxnSpPr>
          <p:cNvPr id="11" name="Straight Arrow Connector 10">
            <a:extLst>
              <a:ext uri="{FF2B5EF4-FFF2-40B4-BE49-F238E27FC236}">
                <a16:creationId xmlns:a16="http://schemas.microsoft.com/office/drawing/2014/main" id="{60131CF1-86EC-E219-60C7-1DC7E84FF5BB}"/>
              </a:ext>
            </a:extLst>
          </p:cNvPr>
          <p:cNvCxnSpPr>
            <a:cxnSpLocks/>
            <a:stCxn id="8" idx="2"/>
            <a:endCxn id="9" idx="0"/>
          </p:cNvCxnSpPr>
          <p:nvPr/>
        </p:nvCxnSpPr>
        <p:spPr>
          <a:xfrm>
            <a:off x="2675854" y="2370923"/>
            <a:ext cx="0" cy="13945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82BD15B-F03E-FD81-5AC5-7B3F61786A2B}"/>
              </a:ext>
            </a:extLst>
          </p:cNvPr>
          <p:cNvCxnSpPr>
            <a:cxnSpLocks/>
          </p:cNvCxnSpPr>
          <p:nvPr/>
        </p:nvCxnSpPr>
        <p:spPr>
          <a:xfrm>
            <a:off x="4204486" y="2186257"/>
            <a:ext cx="22340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4738E78-B2A6-502E-02F3-56027634146A}"/>
              </a:ext>
            </a:extLst>
          </p:cNvPr>
          <p:cNvCxnSpPr>
            <a:cxnSpLocks/>
          </p:cNvCxnSpPr>
          <p:nvPr/>
        </p:nvCxnSpPr>
        <p:spPr>
          <a:xfrm>
            <a:off x="4204490" y="3950135"/>
            <a:ext cx="22340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1B3735-A5D0-58D9-0040-06F0C4C5BB62}"/>
              </a:ext>
            </a:extLst>
          </p:cNvPr>
          <p:cNvSpPr txBox="1"/>
          <p:nvPr/>
        </p:nvSpPr>
        <p:spPr>
          <a:xfrm>
            <a:off x="2830804" y="1176637"/>
            <a:ext cx="3012409" cy="338554"/>
          </a:xfrm>
          <a:prstGeom prst="rect">
            <a:avLst/>
          </a:prstGeom>
          <a:noFill/>
        </p:spPr>
        <p:txBody>
          <a:bodyPr wrap="square" rtlCol="0">
            <a:spAutoFit/>
          </a:bodyPr>
          <a:lstStyle/>
          <a:p>
            <a:r>
              <a:rPr lang="en-FR" sz="1600" i="1" dirty="0"/>
              <a:t>Clinique compatible + imagerie</a:t>
            </a:r>
          </a:p>
        </p:txBody>
      </p:sp>
      <p:cxnSp>
        <p:nvCxnSpPr>
          <p:cNvPr id="16" name="Straight Arrow Connector 15">
            <a:extLst>
              <a:ext uri="{FF2B5EF4-FFF2-40B4-BE49-F238E27FC236}">
                <a16:creationId xmlns:a16="http://schemas.microsoft.com/office/drawing/2014/main" id="{05168080-3330-C7D0-D884-6E0D17286113}"/>
              </a:ext>
            </a:extLst>
          </p:cNvPr>
          <p:cNvCxnSpPr>
            <a:cxnSpLocks/>
            <a:endCxn id="8" idx="0"/>
          </p:cNvCxnSpPr>
          <p:nvPr/>
        </p:nvCxnSpPr>
        <p:spPr>
          <a:xfrm>
            <a:off x="2675854" y="1161248"/>
            <a:ext cx="0" cy="8403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B2E6632-BA52-BC39-223D-AA5771C0B4AF}"/>
              </a:ext>
            </a:extLst>
          </p:cNvPr>
          <p:cNvSpPr txBox="1"/>
          <p:nvPr/>
        </p:nvSpPr>
        <p:spPr>
          <a:xfrm>
            <a:off x="2830804" y="2388369"/>
            <a:ext cx="4745359" cy="784830"/>
          </a:xfrm>
          <a:prstGeom prst="rect">
            <a:avLst/>
          </a:prstGeom>
          <a:noFill/>
        </p:spPr>
        <p:txBody>
          <a:bodyPr wrap="square" rtlCol="0">
            <a:spAutoFit/>
          </a:bodyPr>
          <a:lstStyle/>
          <a:p>
            <a:r>
              <a:rPr lang="en-FR" sz="1500" i="1" dirty="0"/>
              <a:t>Détresse ou insuffisance respiratoire aiguë ?</a:t>
            </a:r>
          </a:p>
          <a:p>
            <a:r>
              <a:rPr lang="en-FR" sz="1500" i="1" dirty="0"/>
              <a:t>Sepsis/choc septique ?</a:t>
            </a:r>
          </a:p>
          <a:p>
            <a:r>
              <a:rPr lang="en-FR" sz="1500" i="1" dirty="0"/>
              <a:t>Atteinte bilatérale ou multilobaire ?</a:t>
            </a:r>
          </a:p>
        </p:txBody>
      </p:sp>
      <p:sp>
        <p:nvSpPr>
          <p:cNvPr id="21" name="TextBox 20">
            <a:extLst>
              <a:ext uri="{FF2B5EF4-FFF2-40B4-BE49-F238E27FC236}">
                <a16:creationId xmlns:a16="http://schemas.microsoft.com/office/drawing/2014/main" id="{9BDA3A7D-3620-DAF1-D0C7-7FE8F044DA45}"/>
              </a:ext>
            </a:extLst>
          </p:cNvPr>
          <p:cNvSpPr txBox="1"/>
          <p:nvPr/>
        </p:nvSpPr>
        <p:spPr>
          <a:xfrm>
            <a:off x="4708528" y="1847703"/>
            <a:ext cx="1225992" cy="338554"/>
          </a:xfrm>
          <a:prstGeom prst="rect">
            <a:avLst/>
          </a:prstGeom>
          <a:noFill/>
        </p:spPr>
        <p:txBody>
          <a:bodyPr wrap="square" rtlCol="0">
            <a:spAutoFit/>
          </a:bodyPr>
          <a:lstStyle/>
          <a:p>
            <a:pPr algn="ctr"/>
            <a:r>
              <a:rPr lang="en-FR" sz="1600" dirty="0"/>
              <a:t>oui</a:t>
            </a:r>
          </a:p>
        </p:txBody>
      </p:sp>
      <p:sp>
        <p:nvSpPr>
          <p:cNvPr id="22" name="TextBox 21">
            <a:extLst>
              <a:ext uri="{FF2B5EF4-FFF2-40B4-BE49-F238E27FC236}">
                <a16:creationId xmlns:a16="http://schemas.microsoft.com/office/drawing/2014/main" id="{EFAFEF76-F26F-F568-0774-1AED79BDAF7E}"/>
              </a:ext>
            </a:extLst>
          </p:cNvPr>
          <p:cNvSpPr txBox="1"/>
          <p:nvPr/>
        </p:nvSpPr>
        <p:spPr>
          <a:xfrm>
            <a:off x="1759920" y="3003922"/>
            <a:ext cx="1225992" cy="338554"/>
          </a:xfrm>
          <a:prstGeom prst="rect">
            <a:avLst/>
          </a:prstGeom>
          <a:noFill/>
        </p:spPr>
        <p:txBody>
          <a:bodyPr wrap="square" rtlCol="0">
            <a:spAutoFit/>
          </a:bodyPr>
          <a:lstStyle/>
          <a:p>
            <a:pPr algn="ctr"/>
            <a:r>
              <a:rPr lang="en-FR" sz="1600" dirty="0"/>
              <a:t>non</a:t>
            </a:r>
          </a:p>
        </p:txBody>
      </p:sp>
      <p:sp>
        <p:nvSpPr>
          <p:cNvPr id="23" name="TextBox 22">
            <a:extLst>
              <a:ext uri="{FF2B5EF4-FFF2-40B4-BE49-F238E27FC236}">
                <a16:creationId xmlns:a16="http://schemas.microsoft.com/office/drawing/2014/main" id="{20192A0F-D852-7B85-A72C-7F43B0F921B6}"/>
              </a:ext>
            </a:extLst>
          </p:cNvPr>
          <p:cNvSpPr txBox="1"/>
          <p:nvPr/>
        </p:nvSpPr>
        <p:spPr>
          <a:xfrm>
            <a:off x="6458882" y="2001591"/>
            <a:ext cx="1528633" cy="369332"/>
          </a:xfrm>
          <a:prstGeom prst="rect">
            <a:avLst/>
          </a:prstGeom>
          <a:noFill/>
          <a:ln w="12700">
            <a:solidFill>
              <a:schemeClr val="tx1"/>
            </a:solidFill>
          </a:ln>
        </p:spPr>
        <p:txBody>
          <a:bodyPr wrap="square" rtlCol="0">
            <a:spAutoFit/>
          </a:bodyPr>
          <a:lstStyle/>
          <a:p>
            <a:pPr algn="ctr"/>
            <a:r>
              <a:rPr lang="en-FR" dirty="0"/>
              <a:t>PAC grave</a:t>
            </a:r>
          </a:p>
        </p:txBody>
      </p:sp>
      <p:cxnSp>
        <p:nvCxnSpPr>
          <p:cNvPr id="24" name="Straight Arrow Connector 23">
            <a:extLst>
              <a:ext uri="{FF2B5EF4-FFF2-40B4-BE49-F238E27FC236}">
                <a16:creationId xmlns:a16="http://schemas.microsoft.com/office/drawing/2014/main" id="{D2F15371-1A4F-3991-EE31-EDBBC473D140}"/>
              </a:ext>
            </a:extLst>
          </p:cNvPr>
          <p:cNvCxnSpPr>
            <a:cxnSpLocks/>
          </p:cNvCxnSpPr>
          <p:nvPr/>
        </p:nvCxnSpPr>
        <p:spPr>
          <a:xfrm>
            <a:off x="7987515" y="2180852"/>
            <a:ext cx="73241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04A7830-BE6A-C0B5-932C-7C6AEBB4FFBE}"/>
              </a:ext>
            </a:extLst>
          </p:cNvPr>
          <p:cNvSpPr txBox="1"/>
          <p:nvPr/>
        </p:nvSpPr>
        <p:spPr>
          <a:xfrm>
            <a:off x="8719930" y="2001591"/>
            <a:ext cx="3057261" cy="369332"/>
          </a:xfrm>
          <a:prstGeom prst="rect">
            <a:avLst/>
          </a:prstGeom>
          <a:noFill/>
          <a:ln w="12700">
            <a:solidFill>
              <a:schemeClr val="tx1"/>
            </a:solidFill>
          </a:ln>
        </p:spPr>
        <p:txBody>
          <a:bodyPr wrap="square" rtlCol="0">
            <a:spAutoFit/>
          </a:bodyPr>
          <a:lstStyle/>
          <a:p>
            <a:pPr algn="ctr"/>
            <a:r>
              <a:rPr lang="en-FR" dirty="0"/>
              <a:t>H° soins intensifs/réanimation</a:t>
            </a:r>
          </a:p>
        </p:txBody>
      </p:sp>
      <p:sp>
        <p:nvSpPr>
          <p:cNvPr id="28" name="TextBox 27">
            <a:extLst>
              <a:ext uri="{FF2B5EF4-FFF2-40B4-BE49-F238E27FC236}">
                <a16:creationId xmlns:a16="http://schemas.microsoft.com/office/drawing/2014/main" id="{CE5BCB3A-A22D-24CE-02CD-2BE0A5ED85FC}"/>
              </a:ext>
            </a:extLst>
          </p:cNvPr>
          <p:cNvSpPr txBox="1"/>
          <p:nvPr/>
        </p:nvSpPr>
        <p:spPr>
          <a:xfrm>
            <a:off x="4688212" y="3611581"/>
            <a:ext cx="1225992" cy="338554"/>
          </a:xfrm>
          <a:prstGeom prst="rect">
            <a:avLst/>
          </a:prstGeom>
          <a:noFill/>
        </p:spPr>
        <p:txBody>
          <a:bodyPr wrap="square" rtlCol="0">
            <a:spAutoFit/>
          </a:bodyPr>
          <a:lstStyle/>
          <a:p>
            <a:pPr algn="ctr"/>
            <a:r>
              <a:rPr lang="en-FR" sz="1600" dirty="0"/>
              <a:t>oui</a:t>
            </a:r>
          </a:p>
        </p:txBody>
      </p:sp>
      <p:sp>
        <p:nvSpPr>
          <p:cNvPr id="29" name="TextBox 28">
            <a:extLst>
              <a:ext uri="{FF2B5EF4-FFF2-40B4-BE49-F238E27FC236}">
                <a16:creationId xmlns:a16="http://schemas.microsoft.com/office/drawing/2014/main" id="{5FA5D636-4E73-5828-9A5A-79693B42B6DD}"/>
              </a:ext>
            </a:extLst>
          </p:cNvPr>
          <p:cNvSpPr txBox="1"/>
          <p:nvPr/>
        </p:nvSpPr>
        <p:spPr>
          <a:xfrm>
            <a:off x="6458885" y="3765469"/>
            <a:ext cx="3057261" cy="369332"/>
          </a:xfrm>
          <a:prstGeom prst="rect">
            <a:avLst/>
          </a:prstGeom>
          <a:noFill/>
          <a:ln w="12700">
            <a:solidFill>
              <a:schemeClr val="tx1"/>
            </a:solidFill>
          </a:ln>
        </p:spPr>
        <p:txBody>
          <a:bodyPr wrap="square" rtlCol="0">
            <a:spAutoFit/>
          </a:bodyPr>
          <a:lstStyle/>
          <a:p>
            <a:pPr algn="ctr"/>
            <a:r>
              <a:rPr lang="en-FR" dirty="0"/>
              <a:t>H° secteur conventionnel</a:t>
            </a:r>
          </a:p>
        </p:txBody>
      </p:sp>
      <p:cxnSp>
        <p:nvCxnSpPr>
          <p:cNvPr id="30" name="Straight Arrow Connector 29">
            <a:extLst>
              <a:ext uri="{FF2B5EF4-FFF2-40B4-BE49-F238E27FC236}">
                <a16:creationId xmlns:a16="http://schemas.microsoft.com/office/drawing/2014/main" id="{8B70F8C0-3611-9AE5-7A3C-7D4BF7199E49}"/>
              </a:ext>
            </a:extLst>
          </p:cNvPr>
          <p:cNvCxnSpPr>
            <a:cxnSpLocks/>
            <a:stCxn id="9" idx="2"/>
            <a:endCxn id="33" idx="0"/>
          </p:cNvCxnSpPr>
          <p:nvPr/>
        </p:nvCxnSpPr>
        <p:spPr>
          <a:xfrm flipH="1">
            <a:off x="2674769" y="4134801"/>
            <a:ext cx="1085" cy="15353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CE8536A-24AE-B4E4-E17C-22C6DF02D992}"/>
              </a:ext>
            </a:extLst>
          </p:cNvPr>
          <p:cNvSpPr txBox="1"/>
          <p:nvPr/>
        </p:nvSpPr>
        <p:spPr>
          <a:xfrm>
            <a:off x="1759920" y="4648520"/>
            <a:ext cx="1225992" cy="338554"/>
          </a:xfrm>
          <a:prstGeom prst="rect">
            <a:avLst/>
          </a:prstGeom>
          <a:noFill/>
        </p:spPr>
        <p:txBody>
          <a:bodyPr wrap="square" rtlCol="0">
            <a:spAutoFit/>
          </a:bodyPr>
          <a:lstStyle/>
          <a:p>
            <a:pPr algn="ctr"/>
            <a:r>
              <a:rPr lang="en-FR" sz="1600" dirty="0"/>
              <a:t>non</a:t>
            </a:r>
          </a:p>
        </p:txBody>
      </p:sp>
      <p:sp>
        <p:nvSpPr>
          <p:cNvPr id="33" name="TextBox 32">
            <a:extLst>
              <a:ext uri="{FF2B5EF4-FFF2-40B4-BE49-F238E27FC236}">
                <a16:creationId xmlns:a16="http://schemas.microsoft.com/office/drawing/2014/main" id="{30C94053-660A-0D74-B89B-493DEF98BE58}"/>
              </a:ext>
            </a:extLst>
          </p:cNvPr>
          <p:cNvSpPr txBox="1"/>
          <p:nvPr/>
        </p:nvSpPr>
        <p:spPr>
          <a:xfrm>
            <a:off x="1146136" y="5670189"/>
            <a:ext cx="3057265" cy="369332"/>
          </a:xfrm>
          <a:prstGeom prst="rect">
            <a:avLst/>
          </a:prstGeom>
          <a:noFill/>
          <a:ln w="12700">
            <a:solidFill>
              <a:schemeClr val="tx1"/>
            </a:solidFill>
          </a:ln>
        </p:spPr>
        <p:txBody>
          <a:bodyPr wrap="square" rtlCol="0">
            <a:spAutoFit/>
          </a:bodyPr>
          <a:lstStyle/>
          <a:p>
            <a:pPr algn="ctr"/>
            <a:r>
              <a:rPr lang="en-FR" dirty="0"/>
              <a:t>PEC ambulatoire</a:t>
            </a:r>
          </a:p>
        </p:txBody>
      </p:sp>
      <p:sp>
        <p:nvSpPr>
          <p:cNvPr id="34" name="TextBox 33">
            <a:extLst>
              <a:ext uri="{FF2B5EF4-FFF2-40B4-BE49-F238E27FC236}">
                <a16:creationId xmlns:a16="http://schemas.microsoft.com/office/drawing/2014/main" id="{22F502D6-25F5-5923-527B-970894019417}"/>
              </a:ext>
            </a:extLst>
          </p:cNvPr>
          <p:cNvSpPr txBox="1"/>
          <p:nvPr/>
        </p:nvSpPr>
        <p:spPr>
          <a:xfrm>
            <a:off x="2830803" y="4140807"/>
            <a:ext cx="4745359" cy="1015663"/>
          </a:xfrm>
          <a:prstGeom prst="rect">
            <a:avLst/>
          </a:prstGeom>
          <a:noFill/>
        </p:spPr>
        <p:txBody>
          <a:bodyPr wrap="square" rtlCol="0">
            <a:spAutoFit/>
          </a:bodyPr>
          <a:lstStyle/>
          <a:p>
            <a:r>
              <a:rPr lang="en-FR" sz="1500" i="1" dirty="0"/>
              <a:t>Comorbidité à risque de décompensation ?</a:t>
            </a:r>
          </a:p>
          <a:p>
            <a:r>
              <a:rPr lang="en-FR" sz="1500" i="1" dirty="0"/>
              <a:t>Immunodépression ?</a:t>
            </a:r>
          </a:p>
          <a:p>
            <a:r>
              <a:rPr lang="en-FR" sz="1500" i="1" dirty="0"/>
              <a:t>Sujet âgé fragile ou institutionnalisé ?</a:t>
            </a:r>
          </a:p>
          <a:p>
            <a:r>
              <a:rPr lang="en-FR" sz="1500" i="1" dirty="0"/>
              <a:t>Échec de PEC à domicile prévisible ?</a:t>
            </a:r>
          </a:p>
        </p:txBody>
      </p:sp>
    </p:spTree>
    <p:extLst>
      <p:ext uri="{BB962C8B-B14F-4D97-AF65-F5344CB8AC3E}">
        <p14:creationId xmlns:p14="http://schemas.microsoft.com/office/powerpoint/2010/main" val="293645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p:bldP spid="20" grpId="0"/>
      <p:bldP spid="21" grpId="0"/>
      <p:bldP spid="22" grpId="0"/>
      <p:bldP spid="23" grpId="0" animBg="1"/>
      <p:bldP spid="26" grpId="0" animBg="1"/>
      <p:bldP spid="28" grpId="0"/>
      <p:bldP spid="29" grpId="0" animBg="1"/>
      <p:bldP spid="32" grpId="0"/>
      <p:bldP spid="33"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up of a list&#10;&#10;Description automatically generated">
            <a:extLst>
              <a:ext uri="{FF2B5EF4-FFF2-40B4-BE49-F238E27FC236}">
                <a16:creationId xmlns:a16="http://schemas.microsoft.com/office/drawing/2014/main" id="{739D7A10-4A0E-B843-36E2-77D75C45E6C7}"/>
              </a:ext>
            </a:extLst>
          </p:cNvPr>
          <p:cNvPicPr>
            <a:picLocks noChangeAspect="1"/>
          </p:cNvPicPr>
          <p:nvPr/>
        </p:nvPicPr>
        <p:blipFill>
          <a:blip r:embed="rId3"/>
          <a:stretch>
            <a:fillRect/>
          </a:stretch>
        </p:blipFill>
        <p:spPr>
          <a:xfrm>
            <a:off x="1726785" y="628105"/>
            <a:ext cx="8738429" cy="3126359"/>
          </a:xfrm>
          <a:prstGeom prst="rect">
            <a:avLst/>
          </a:prstGeom>
        </p:spPr>
      </p:pic>
      <p:pic>
        <p:nvPicPr>
          <p:cNvPr id="19" name="Picture 18" descr="A grey box with black text&#10;&#10;Description automatically generated">
            <a:extLst>
              <a:ext uri="{FF2B5EF4-FFF2-40B4-BE49-F238E27FC236}">
                <a16:creationId xmlns:a16="http://schemas.microsoft.com/office/drawing/2014/main" id="{ACD591F1-3C5B-E208-B447-457E04820A11}"/>
              </a:ext>
            </a:extLst>
          </p:cNvPr>
          <p:cNvPicPr>
            <a:picLocks noChangeAspect="1"/>
          </p:cNvPicPr>
          <p:nvPr/>
        </p:nvPicPr>
        <p:blipFill>
          <a:blip r:embed="rId4"/>
          <a:stretch>
            <a:fillRect/>
          </a:stretch>
        </p:blipFill>
        <p:spPr>
          <a:xfrm>
            <a:off x="1831606" y="3873784"/>
            <a:ext cx="8528788" cy="2150215"/>
          </a:xfrm>
          <a:prstGeom prst="rect">
            <a:avLst/>
          </a:prstGeom>
        </p:spPr>
      </p:pic>
    </p:spTree>
    <p:extLst>
      <p:ext uri="{BB962C8B-B14F-4D97-AF65-F5344CB8AC3E}">
        <p14:creationId xmlns:p14="http://schemas.microsoft.com/office/powerpoint/2010/main" val="3583258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diagram&#10;&#10;Description automatically generated">
            <a:extLst>
              <a:ext uri="{FF2B5EF4-FFF2-40B4-BE49-F238E27FC236}">
                <a16:creationId xmlns:a16="http://schemas.microsoft.com/office/drawing/2014/main" id="{E9476FE0-0935-531F-5E18-3C5C0D0F89E3}"/>
              </a:ext>
            </a:extLst>
          </p:cNvPr>
          <p:cNvPicPr>
            <a:picLocks noChangeAspect="1"/>
          </p:cNvPicPr>
          <p:nvPr/>
        </p:nvPicPr>
        <p:blipFill>
          <a:blip r:embed="rId2"/>
          <a:stretch>
            <a:fillRect/>
          </a:stretch>
        </p:blipFill>
        <p:spPr>
          <a:xfrm>
            <a:off x="4846040" y="205352"/>
            <a:ext cx="7169918" cy="6447295"/>
          </a:xfrm>
          <a:prstGeom prst="rect">
            <a:avLst/>
          </a:prstGeom>
        </p:spPr>
      </p:pic>
      <p:pic>
        <p:nvPicPr>
          <p:cNvPr id="8" name="Picture 7" descr="A close-up of a sign&#10;&#10;Description automatically generated">
            <a:extLst>
              <a:ext uri="{FF2B5EF4-FFF2-40B4-BE49-F238E27FC236}">
                <a16:creationId xmlns:a16="http://schemas.microsoft.com/office/drawing/2014/main" id="{9E9CC1C7-2630-7260-C20D-180D44B1AD76}"/>
              </a:ext>
            </a:extLst>
          </p:cNvPr>
          <p:cNvPicPr>
            <a:picLocks noChangeAspect="1"/>
          </p:cNvPicPr>
          <p:nvPr/>
        </p:nvPicPr>
        <p:blipFill>
          <a:blip r:embed="rId3"/>
          <a:stretch>
            <a:fillRect/>
          </a:stretch>
        </p:blipFill>
        <p:spPr>
          <a:xfrm>
            <a:off x="145046" y="2402983"/>
            <a:ext cx="4637875" cy="2052034"/>
          </a:xfrm>
          <a:prstGeom prst="rect">
            <a:avLst/>
          </a:prstGeom>
        </p:spPr>
      </p:pic>
    </p:spTree>
    <p:extLst>
      <p:ext uri="{BB962C8B-B14F-4D97-AF65-F5344CB8AC3E}">
        <p14:creationId xmlns:p14="http://schemas.microsoft.com/office/powerpoint/2010/main" val="1014390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Dossier progressif 1</a:t>
            </a:r>
          </a:p>
        </p:txBody>
      </p:sp>
      <p:sp>
        <p:nvSpPr>
          <p:cNvPr id="3" name="Text Placeholder 2">
            <a:extLst>
              <a:ext uri="{FF2B5EF4-FFF2-40B4-BE49-F238E27FC236}">
                <a16:creationId xmlns:a16="http://schemas.microsoft.com/office/drawing/2014/main" id="{5AC3EE94-1BDF-4A86-777B-439C662792C6}"/>
              </a:ext>
            </a:extLst>
          </p:cNvPr>
          <p:cNvSpPr txBox="1">
            <a:spLocks/>
          </p:cNvSpPr>
          <p:nvPr/>
        </p:nvSpPr>
        <p:spPr>
          <a:xfrm>
            <a:off x="632460" y="1690688"/>
            <a:ext cx="10927079" cy="39929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lgn="just">
              <a:spcAft>
                <a:spcPts val="750"/>
              </a:spcAft>
              <a:buNone/>
            </a:pPr>
            <a:r>
              <a:rPr lang="fr-FR" sz="2600" b="1" u="sng" dirty="0">
                <a:latin typeface="Calibri" panose="020F0502020204030204" pitchFamily="34" charset="0"/>
                <a:ea typeface="Calibri" panose="020F0502020204030204" pitchFamily="34" charset="0"/>
                <a:cs typeface="Times New Roman (Corps CS)"/>
              </a:rPr>
              <a:t>QRM 4 :</a:t>
            </a:r>
            <a:endParaRPr lang="en-FR" sz="2600" dirty="0">
              <a:latin typeface="Calibri" panose="020F0502020204030204" pitchFamily="34" charset="0"/>
              <a:ea typeface="Calibri" panose="020F0502020204030204" pitchFamily="34" charset="0"/>
              <a:cs typeface="Times New Roman (Corps CS)"/>
            </a:endParaRPr>
          </a:p>
          <a:p>
            <a:pPr marL="19050" indent="0" algn="just">
              <a:spcAft>
                <a:spcPts val="750"/>
              </a:spcAft>
              <a:buNone/>
            </a:pPr>
            <a:r>
              <a:rPr lang="fr-FR" sz="2600" dirty="0">
                <a:latin typeface="Calibri" panose="020F0502020204030204" pitchFamily="34" charset="0"/>
                <a:ea typeface="Calibri" panose="020F0502020204030204" pitchFamily="34" charset="0"/>
                <a:cs typeface="Times New Roman (Corps CS)"/>
              </a:rPr>
              <a:t>À ce stade de la prise en charge, quels sont les examens qui vous semblent adaptés pour obtenir une documentation microbiologique ?</a:t>
            </a:r>
            <a:endParaRPr lang="en-FR" sz="2600"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A. Examen cytobactériologique des crachats (ECBC)</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B. Hémocultures</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C. Tubage gastrique à jeun</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D. Lavage broncho-alvéolaire</a:t>
            </a:r>
          </a:p>
          <a:p>
            <a:pPr marL="342900" lvl="1" indent="0" algn="just">
              <a:buNone/>
            </a:pPr>
            <a:r>
              <a:rPr lang="fr-FR" dirty="0">
                <a:latin typeface="Calibri" panose="020F0502020204030204" pitchFamily="34" charset="0"/>
                <a:ea typeface="Calibri" panose="020F0502020204030204" pitchFamily="34" charset="0"/>
                <a:cs typeface="Times New Roman (Corps CS)"/>
              </a:rPr>
              <a:t>E. Ponction pleurale</a:t>
            </a:r>
            <a:endParaRPr lang="en-FR" dirty="0">
              <a:latin typeface="Calibri" panose="020F0502020204030204" pitchFamily="34" charset="0"/>
              <a:ea typeface="Calibri" panose="020F0502020204030204" pitchFamily="34" charset="0"/>
              <a:cs typeface="Times New Roman (Corps CS)"/>
            </a:endParaRPr>
          </a:p>
        </p:txBody>
      </p:sp>
      <p:sp>
        <p:nvSpPr>
          <p:cNvPr id="5" name="TextBox 4">
            <a:extLst>
              <a:ext uri="{FF2B5EF4-FFF2-40B4-BE49-F238E27FC236}">
                <a16:creationId xmlns:a16="http://schemas.microsoft.com/office/drawing/2014/main" id="{655995B6-F421-BADA-2127-D4CE34AC9341}"/>
              </a:ext>
            </a:extLst>
          </p:cNvPr>
          <p:cNvSpPr txBox="1"/>
          <p:nvPr/>
        </p:nvSpPr>
        <p:spPr>
          <a:xfrm>
            <a:off x="7423786" y="5007054"/>
            <a:ext cx="3335654" cy="523220"/>
          </a:xfrm>
          <a:prstGeom prst="rect">
            <a:avLst/>
          </a:prstGeom>
          <a:noFill/>
        </p:spPr>
        <p:txBody>
          <a:bodyPr wrap="square" rtlCol="0">
            <a:spAutoFit/>
          </a:bodyPr>
          <a:lstStyle/>
          <a:p>
            <a:r>
              <a:rPr lang="en-FR" sz="2800" b="1" dirty="0">
                <a:latin typeface="Calibri" panose="020F0502020204030204" pitchFamily="34" charset="0"/>
                <a:cs typeface="Calibri" panose="020F0502020204030204" pitchFamily="34" charset="0"/>
              </a:rPr>
              <a:t>→ Réponse : A, B</a:t>
            </a:r>
          </a:p>
        </p:txBody>
      </p:sp>
    </p:spTree>
    <p:extLst>
      <p:ext uri="{BB962C8B-B14F-4D97-AF65-F5344CB8AC3E}">
        <p14:creationId xmlns:p14="http://schemas.microsoft.com/office/powerpoint/2010/main" val="21391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able with text on it&#10;&#10;Description automatically generated">
            <a:extLst>
              <a:ext uri="{FF2B5EF4-FFF2-40B4-BE49-F238E27FC236}">
                <a16:creationId xmlns:a16="http://schemas.microsoft.com/office/drawing/2014/main" id="{8B6A62D9-1380-5FEE-FDC8-9D08FA98235F}"/>
              </a:ext>
            </a:extLst>
          </p:cNvPr>
          <p:cNvPicPr>
            <a:picLocks noChangeAspect="1"/>
          </p:cNvPicPr>
          <p:nvPr/>
        </p:nvPicPr>
        <p:blipFill>
          <a:blip r:embed="rId3"/>
          <a:stretch>
            <a:fillRect/>
          </a:stretch>
        </p:blipFill>
        <p:spPr>
          <a:xfrm>
            <a:off x="700550" y="530707"/>
            <a:ext cx="10790899" cy="4363967"/>
          </a:xfrm>
          <a:prstGeom prst="rect">
            <a:avLst/>
          </a:prstGeom>
        </p:spPr>
      </p:pic>
      <p:sp>
        <p:nvSpPr>
          <p:cNvPr id="10" name="Rectangle 9">
            <a:extLst>
              <a:ext uri="{FF2B5EF4-FFF2-40B4-BE49-F238E27FC236}">
                <a16:creationId xmlns:a16="http://schemas.microsoft.com/office/drawing/2014/main" id="{FAF123BC-27CD-F0E2-7B9A-4E51C1006C6B}"/>
              </a:ext>
            </a:extLst>
          </p:cNvPr>
          <p:cNvSpPr/>
          <p:nvPr/>
        </p:nvSpPr>
        <p:spPr>
          <a:xfrm>
            <a:off x="5083444" y="2582915"/>
            <a:ext cx="6261315" cy="10714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1" name="TextBox 10">
            <a:extLst>
              <a:ext uri="{FF2B5EF4-FFF2-40B4-BE49-F238E27FC236}">
                <a16:creationId xmlns:a16="http://schemas.microsoft.com/office/drawing/2014/main" id="{43ED00F4-2844-A60C-6E42-23F8D59B49F3}"/>
              </a:ext>
            </a:extLst>
          </p:cNvPr>
          <p:cNvSpPr txBox="1"/>
          <p:nvPr/>
        </p:nvSpPr>
        <p:spPr>
          <a:xfrm>
            <a:off x="1812757" y="5044878"/>
            <a:ext cx="8566483" cy="1323439"/>
          </a:xfrm>
          <a:prstGeom prst="rect">
            <a:avLst/>
          </a:prstGeom>
          <a:noFill/>
        </p:spPr>
        <p:txBody>
          <a:bodyPr wrap="square" rtlCol="0">
            <a:spAutoFit/>
          </a:bodyPr>
          <a:lstStyle/>
          <a:p>
            <a:r>
              <a:rPr lang="en-FR" sz="2000" dirty="0"/>
              <a:t>→ Antigénurie pneumocoque : uniquement pour les PAC graves (réanimation)</a:t>
            </a:r>
          </a:p>
          <a:p>
            <a:r>
              <a:rPr lang="en-FR" sz="2000" dirty="0"/>
              <a:t>→ Antigénurie légionelle :</a:t>
            </a:r>
          </a:p>
          <a:p>
            <a:pPr marL="800100" lvl="1" indent="-342900">
              <a:buFont typeface="Arial" panose="020B0604020202020204" pitchFamily="34" charset="0"/>
              <a:buChar char="•"/>
            </a:pPr>
            <a:r>
              <a:rPr lang="en-FR" sz="2000" dirty="0"/>
              <a:t>Systématique pour les PAC graves </a:t>
            </a:r>
          </a:p>
          <a:p>
            <a:pPr marL="742950" lvl="1" indent="-285750">
              <a:buFont typeface="Arial" panose="020B0604020202020204" pitchFamily="34" charset="0"/>
              <a:buChar char="•"/>
            </a:pPr>
            <a:r>
              <a:rPr lang="en-FR" sz="2000" dirty="0"/>
              <a:t>Pour les PAC non graves : uniquement si tableau ou contexte évocateur</a:t>
            </a:r>
          </a:p>
        </p:txBody>
      </p:sp>
      <p:pic>
        <p:nvPicPr>
          <p:cNvPr id="13" name="Picture 12">
            <a:extLst>
              <a:ext uri="{FF2B5EF4-FFF2-40B4-BE49-F238E27FC236}">
                <a16:creationId xmlns:a16="http://schemas.microsoft.com/office/drawing/2014/main" id="{FD2E9576-1296-4733-693D-CD1FE366A0E9}"/>
              </a:ext>
            </a:extLst>
          </p:cNvPr>
          <p:cNvPicPr>
            <a:picLocks noChangeAspect="1"/>
          </p:cNvPicPr>
          <p:nvPr/>
        </p:nvPicPr>
        <p:blipFill>
          <a:blip r:embed="rId4"/>
          <a:stretch>
            <a:fillRect/>
          </a:stretch>
        </p:blipFill>
        <p:spPr>
          <a:xfrm>
            <a:off x="6614674" y="2638458"/>
            <a:ext cx="399073" cy="204929"/>
          </a:xfrm>
          <a:prstGeom prst="rect">
            <a:avLst/>
          </a:prstGeom>
        </p:spPr>
      </p:pic>
    </p:spTree>
    <p:extLst>
      <p:ext uri="{BB962C8B-B14F-4D97-AF65-F5344CB8AC3E}">
        <p14:creationId xmlns:p14="http://schemas.microsoft.com/office/powerpoint/2010/main" val="978770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Dossier progressif 1</a:t>
            </a:r>
          </a:p>
        </p:txBody>
      </p:sp>
      <p:sp>
        <p:nvSpPr>
          <p:cNvPr id="3" name="Text Placeholder 2">
            <a:extLst>
              <a:ext uri="{FF2B5EF4-FFF2-40B4-BE49-F238E27FC236}">
                <a16:creationId xmlns:a16="http://schemas.microsoft.com/office/drawing/2014/main" id="{5AC3EE94-1BDF-4A86-777B-439C662792C6}"/>
              </a:ext>
            </a:extLst>
          </p:cNvPr>
          <p:cNvSpPr txBox="1">
            <a:spLocks/>
          </p:cNvSpPr>
          <p:nvPr/>
        </p:nvSpPr>
        <p:spPr>
          <a:xfrm>
            <a:off x="632460" y="1690688"/>
            <a:ext cx="10927079" cy="39929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lgn="just">
              <a:spcAft>
                <a:spcPts val="750"/>
              </a:spcAft>
              <a:buNone/>
            </a:pPr>
            <a:r>
              <a:rPr lang="fr-FR" sz="2600" b="1" u="sng" dirty="0">
                <a:latin typeface="Calibri" panose="020F0502020204030204" pitchFamily="34" charset="0"/>
                <a:ea typeface="Calibri" panose="020F0502020204030204" pitchFamily="34" charset="0"/>
                <a:cs typeface="Times New Roman (Corps CS)"/>
              </a:rPr>
              <a:t>QRM 5 :</a:t>
            </a:r>
            <a:endParaRPr lang="en-FR" sz="2600" dirty="0">
              <a:latin typeface="Calibri" panose="020F0502020204030204" pitchFamily="34" charset="0"/>
              <a:ea typeface="Calibri" panose="020F0502020204030204" pitchFamily="34" charset="0"/>
              <a:cs typeface="Times New Roman (Corps CS)"/>
            </a:endParaRPr>
          </a:p>
          <a:p>
            <a:pPr marL="19050" indent="0" algn="just">
              <a:spcAft>
                <a:spcPts val="750"/>
              </a:spcAft>
              <a:buNone/>
            </a:pPr>
            <a:r>
              <a:rPr lang="fr-FR" sz="2600" dirty="0">
                <a:latin typeface="Calibri" panose="020F0502020204030204" pitchFamily="34" charset="0"/>
                <a:ea typeface="Calibri" panose="020F0502020204030204" pitchFamily="34" charset="0"/>
                <a:cs typeface="Times New Roman (Corps CS)"/>
              </a:rPr>
              <a:t>À propos de la stratégie thérapeutique, on peut dire que…</a:t>
            </a:r>
            <a:endParaRPr lang="en-FR" sz="2600"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A. L’initiation de l’antibiothérapie peut être différée jusqu’à l’obtention d’une documentation microbiologique</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B. Le spectre de l’antibiothérapie devra couvrir le pneumocoque</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C. Le spectre de l’antibiothérapie devra couvrir les germes anaérobies</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D. Le spectre de l’antibiothérapie devra couvrir le </a:t>
            </a:r>
            <a:r>
              <a:rPr lang="fr-FR" i="1" dirty="0">
                <a:latin typeface="Calibri" panose="020F0502020204030204" pitchFamily="34" charset="0"/>
                <a:ea typeface="Calibri" panose="020F0502020204030204" pitchFamily="34" charset="0"/>
                <a:cs typeface="Times New Roman (Corps CS)"/>
              </a:rPr>
              <a:t>Pseudomonas </a:t>
            </a:r>
            <a:r>
              <a:rPr lang="fr-FR" i="1" dirty="0" err="1">
                <a:latin typeface="Calibri" panose="020F0502020204030204" pitchFamily="34" charset="0"/>
                <a:ea typeface="Calibri" panose="020F0502020204030204" pitchFamily="34" charset="0"/>
                <a:cs typeface="Times New Roman (Corps CS)"/>
              </a:rPr>
              <a:t>aeruginosa</a:t>
            </a:r>
            <a:endParaRPr lang="fr-FR" i="1"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E. Le spectre de l’antibiothérapie devra couvrir le Mycobacterium </a:t>
            </a:r>
            <a:r>
              <a:rPr lang="fr-FR" dirty="0" err="1">
                <a:latin typeface="Calibri" panose="020F0502020204030204" pitchFamily="34" charset="0"/>
                <a:ea typeface="Calibri" panose="020F0502020204030204" pitchFamily="34" charset="0"/>
                <a:cs typeface="Times New Roman (Corps CS)"/>
              </a:rPr>
              <a:t>tuberculosis</a:t>
            </a:r>
            <a:endParaRPr lang="en-FR" dirty="0">
              <a:latin typeface="Calibri" panose="020F0502020204030204" pitchFamily="34" charset="0"/>
              <a:ea typeface="Calibri" panose="020F0502020204030204" pitchFamily="34" charset="0"/>
              <a:cs typeface="Times New Roman (Corps CS)"/>
            </a:endParaRPr>
          </a:p>
        </p:txBody>
      </p:sp>
      <p:sp>
        <p:nvSpPr>
          <p:cNvPr id="5" name="TextBox 4">
            <a:extLst>
              <a:ext uri="{FF2B5EF4-FFF2-40B4-BE49-F238E27FC236}">
                <a16:creationId xmlns:a16="http://schemas.microsoft.com/office/drawing/2014/main" id="{655995B6-F421-BADA-2127-D4CE34AC9341}"/>
              </a:ext>
            </a:extLst>
          </p:cNvPr>
          <p:cNvSpPr txBox="1"/>
          <p:nvPr/>
        </p:nvSpPr>
        <p:spPr>
          <a:xfrm>
            <a:off x="7423786" y="5293924"/>
            <a:ext cx="3335654" cy="523220"/>
          </a:xfrm>
          <a:prstGeom prst="rect">
            <a:avLst/>
          </a:prstGeom>
          <a:noFill/>
        </p:spPr>
        <p:txBody>
          <a:bodyPr wrap="square" rtlCol="0">
            <a:spAutoFit/>
          </a:bodyPr>
          <a:lstStyle/>
          <a:p>
            <a:r>
              <a:rPr lang="en-FR" sz="2800" b="1" dirty="0">
                <a:latin typeface="Calibri" panose="020F0502020204030204" pitchFamily="34" charset="0"/>
                <a:cs typeface="Calibri" panose="020F0502020204030204" pitchFamily="34" charset="0"/>
              </a:rPr>
              <a:t>→ Réponse : B</a:t>
            </a:r>
          </a:p>
        </p:txBody>
      </p:sp>
    </p:spTree>
    <p:extLst>
      <p:ext uri="{BB962C8B-B14F-4D97-AF65-F5344CB8AC3E}">
        <p14:creationId xmlns:p14="http://schemas.microsoft.com/office/powerpoint/2010/main" val="1140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AACDE1-CD0F-AC8F-01AE-9E0AC62097FC}"/>
              </a:ext>
            </a:extLst>
          </p:cNvPr>
          <p:cNvSpPr txBox="1"/>
          <p:nvPr/>
        </p:nvSpPr>
        <p:spPr>
          <a:xfrm>
            <a:off x="966785" y="3429000"/>
            <a:ext cx="10258425" cy="2821285"/>
          </a:xfrm>
          <a:prstGeom prst="rect">
            <a:avLst/>
          </a:prstGeom>
          <a:solidFill>
            <a:srgbClr val="D1E7ED"/>
          </a:solidFill>
          <a:ln w="19050">
            <a:solidFill>
              <a:schemeClr val="tx1"/>
            </a:solidFill>
          </a:ln>
        </p:spPr>
        <p:txBody>
          <a:bodyPr wrap="square" rtlCol="0">
            <a:spAutoFit/>
          </a:bodyPr>
          <a:lstStyle/>
          <a:p>
            <a:pPr algn="ctr">
              <a:spcAft>
                <a:spcPts val="800"/>
              </a:spcAft>
            </a:pPr>
            <a:r>
              <a:rPr lang="en-FR" sz="2400" b="1" dirty="0"/>
              <a:t>Microbiologie des PAC : points-clé </a:t>
            </a:r>
          </a:p>
          <a:p>
            <a:pPr marL="342900" indent="-342900">
              <a:spcAft>
                <a:spcPts val="800"/>
              </a:spcAft>
              <a:buFont typeface="Arial" panose="020B0604020202020204" pitchFamily="34" charset="0"/>
              <a:buChar char="•"/>
            </a:pPr>
            <a:r>
              <a:rPr lang="en-FR" sz="2200" b="1" dirty="0"/>
              <a:t>Pneumocoque = 30 à 45% des cas</a:t>
            </a:r>
          </a:p>
          <a:p>
            <a:pPr marL="342900" indent="-342900">
              <a:spcAft>
                <a:spcPts val="1000"/>
              </a:spcAft>
              <a:buFont typeface="Arial" panose="020B0604020202020204" pitchFamily="34" charset="0"/>
              <a:buChar char="•"/>
            </a:pPr>
            <a:r>
              <a:rPr lang="en-FR" sz="2200" dirty="0"/>
              <a:t>Germes atypiques (</a:t>
            </a:r>
            <a:r>
              <a:rPr lang="en-FR" sz="2200" i="1" dirty="0"/>
              <a:t>Mycoplasma</a:t>
            </a:r>
            <a:r>
              <a:rPr lang="en-FR" sz="2200" dirty="0"/>
              <a:t>, </a:t>
            </a:r>
            <a:r>
              <a:rPr lang="en-FR" sz="2200" i="1" dirty="0"/>
              <a:t>Chlamydophila</a:t>
            </a:r>
            <a:r>
              <a:rPr lang="en-FR" sz="2200" dirty="0"/>
              <a:t>, </a:t>
            </a:r>
            <a:r>
              <a:rPr lang="en-FR" sz="2200" i="1" dirty="0"/>
              <a:t>Legionella</a:t>
            </a:r>
            <a:r>
              <a:rPr lang="en-FR" sz="2200" dirty="0"/>
              <a:t>) = fréquents</a:t>
            </a:r>
          </a:p>
          <a:p>
            <a:pPr marL="342900" indent="-342900">
              <a:spcAft>
                <a:spcPts val="1000"/>
              </a:spcAft>
              <a:buFont typeface="Arial" panose="020B0604020202020204" pitchFamily="34" charset="0"/>
              <a:buChar char="•"/>
            </a:pPr>
            <a:r>
              <a:rPr lang="en-FR" sz="2200" dirty="0"/>
              <a:t>2 germes à couvrir devant une PAC grave = pneumocoque &amp; </a:t>
            </a:r>
            <a:r>
              <a:rPr lang="en-FR" sz="2200" i="1" dirty="0"/>
              <a:t>Legionella</a:t>
            </a:r>
          </a:p>
          <a:p>
            <a:pPr marL="342900" indent="-342900">
              <a:spcAft>
                <a:spcPts val="1000"/>
              </a:spcAft>
              <a:buFont typeface="Arial" panose="020B0604020202020204" pitchFamily="34" charset="0"/>
              <a:buChar char="•"/>
            </a:pPr>
            <a:r>
              <a:rPr lang="en-FR" sz="2200" dirty="0"/>
              <a:t>PAC post-grippale = </a:t>
            </a:r>
            <a:r>
              <a:rPr lang="en-FR" sz="2200" i="1" dirty="0"/>
              <a:t>S. aureus </a:t>
            </a:r>
            <a:r>
              <a:rPr lang="en-FR" sz="2200" dirty="0"/>
              <a:t>(SARM PVL+ si nécrosante), </a:t>
            </a:r>
            <a:r>
              <a:rPr lang="en-FR" sz="2200" i="1" dirty="0"/>
              <a:t>H. influenzae</a:t>
            </a:r>
            <a:r>
              <a:rPr lang="en-FR" sz="2200" dirty="0"/>
              <a:t>, SGA</a:t>
            </a:r>
          </a:p>
          <a:p>
            <a:pPr marL="342900" indent="-342900">
              <a:spcAft>
                <a:spcPts val="1000"/>
              </a:spcAft>
              <a:buFont typeface="Arial" panose="020B0604020202020204" pitchFamily="34" charset="0"/>
              <a:buChar char="•"/>
            </a:pPr>
            <a:r>
              <a:rPr lang="en-FR" sz="2200" dirty="0"/>
              <a:t>&gt;50% des PAC non-documentées</a:t>
            </a:r>
          </a:p>
        </p:txBody>
      </p:sp>
      <p:pic>
        <p:nvPicPr>
          <p:cNvPr id="5" name="Picture 4" descr="A close-up of a sign&#10;&#10;Description automatically generated">
            <a:extLst>
              <a:ext uri="{FF2B5EF4-FFF2-40B4-BE49-F238E27FC236}">
                <a16:creationId xmlns:a16="http://schemas.microsoft.com/office/drawing/2014/main" id="{C40F42EC-6460-5DD7-4B09-604DCBA423B4}"/>
              </a:ext>
            </a:extLst>
          </p:cNvPr>
          <p:cNvPicPr>
            <a:picLocks noChangeAspect="1"/>
          </p:cNvPicPr>
          <p:nvPr/>
        </p:nvPicPr>
        <p:blipFill>
          <a:blip r:embed="rId2"/>
          <a:stretch>
            <a:fillRect/>
          </a:stretch>
        </p:blipFill>
        <p:spPr>
          <a:xfrm>
            <a:off x="2640221" y="201478"/>
            <a:ext cx="6911551" cy="2975929"/>
          </a:xfrm>
          <a:prstGeom prst="rect">
            <a:avLst/>
          </a:prstGeom>
        </p:spPr>
      </p:pic>
    </p:spTree>
    <p:extLst>
      <p:ext uri="{BB962C8B-B14F-4D97-AF65-F5344CB8AC3E}">
        <p14:creationId xmlns:p14="http://schemas.microsoft.com/office/powerpoint/2010/main" val="3916382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B19F7E-7182-AEDC-86FA-9A7D3FA4177F}"/>
              </a:ext>
            </a:extLst>
          </p:cNvPr>
          <p:cNvSpPr txBox="1"/>
          <p:nvPr/>
        </p:nvSpPr>
        <p:spPr>
          <a:xfrm>
            <a:off x="1147221" y="791916"/>
            <a:ext cx="3057266" cy="369332"/>
          </a:xfrm>
          <a:prstGeom prst="rect">
            <a:avLst/>
          </a:prstGeom>
          <a:noFill/>
          <a:ln w="12700">
            <a:solidFill>
              <a:schemeClr val="tx1"/>
            </a:solidFill>
          </a:ln>
        </p:spPr>
        <p:txBody>
          <a:bodyPr wrap="square" rtlCol="0">
            <a:spAutoFit/>
          </a:bodyPr>
          <a:lstStyle/>
          <a:p>
            <a:pPr algn="ctr"/>
            <a:r>
              <a:rPr lang="en-FR" dirty="0"/>
              <a:t>Diagnostic positif de PAC</a:t>
            </a:r>
          </a:p>
        </p:txBody>
      </p:sp>
      <p:sp>
        <p:nvSpPr>
          <p:cNvPr id="5" name="TextBox 4">
            <a:extLst>
              <a:ext uri="{FF2B5EF4-FFF2-40B4-BE49-F238E27FC236}">
                <a16:creationId xmlns:a16="http://schemas.microsoft.com/office/drawing/2014/main" id="{7836893B-0D9A-24E1-DEB0-202F679CC247}"/>
              </a:ext>
            </a:extLst>
          </p:cNvPr>
          <p:cNvSpPr txBox="1"/>
          <p:nvPr/>
        </p:nvSpPr>
        <p:spPr>
          <a:xfrm>
            <a:off x="1147221" y="2001591"/>
            <a:ext cx="3057266" cy="369332"/>
          </a:xfrm>
          <a:prstGeom prst="rect">
            <a:avLst/>
          </a:prstGeom>
          <a:noFill/>
          <a:ln w="12700">
            <a:solidFill>
              <a:schemeClr val="tx1"/>
            </a:solidFill>
          </a:ln>
        </p:spPr>
        <p:txBody>
          <a:bodyPr wrap="square" rtlCol="0">
            <a:spAutoFit/>
          </a:bodyPr>
          <a:lstStyle/>
          <a:p>
            <a:pPr algn="ctr"/>
            <a:r>
              <a:rPr lang="en-FR" b="1" dirty="0">
                <a:highlight>
                  <a:srgbClr val="FFFF00"/>
                </a:highlight>
              </a:rPr>
              <a:t>1. PAC grave ?</a:t>
            </a:r>
          </a:p>
        </p:txBody>
      </p:sp>
      <p:sp>
        <p:nvSpPr>
          <p:cNvPr id="6" name="TextBox 5">
            <a:extLst>
              <a:ext uri="{FF2B5EF4-FFF2-40B4-BE49-F238E27FC236}">
                <a16:creationId xmlns:a16="http://schemas.microsoft.com/office/drawing/2014/main" id="{A1F1B4E8-9AC5-323D-AF97-A645EB8EE1B2}"/>
              </a:ext>
            </a:extLst>
          </p:cNvPr>
          <p:cNvSpPr txBox="1"/>
          <p:nvPr/>
        </p:nvSpPr>
        <p:spPr>
          <a:xfrm>
            <a:off x="1147221" y="3765469"/>
            <a:ext cx="3057266" cy="369332"/>
          </a:xfrm>
          <a:prstGeom prst="rect">
            <a:avLst/>
          </a:prstGeom>
          <a:noFill/>
          <a:ln w="12700">
            <a:solidFill>
              <a:schemeClr val="tx1"/>
            </a:solidFill>
          </a:ln>
        </p:spPr>
        <p:txBody>
          <a:bodyPr wrap="square" rtlCol="0">
            <a:spAutoFit/>
          </a:bodyPr>
          <a:lstStyle/>
          <a:p>
            <a:pPr algn="ctr"/>
            <a:r>
              <a:rPr lang="en-FR" b="1" dirty="0">
                <a:highlight>
                  <a:srgbClr val="FFFF00"/>
                </a:highlight>
              </a:rPr>
              <a:t>2. Contexte particulier ?</a:t>
            </a:r>
          </a:p>
        </p:txBody>
      </p:sp>
      <p:cxnSp>
        <p:nvCxnSpPr>
          <p:cNvPr id="7" name="Straight Arrow Connector 6">
            <a:extLst>
              <a:ext uri="{FF2B5EF4-FFF2-40B4-BE49-F238E27FC236}">
                <a16:creationId xmlns:a16="http://schemas.microsoft.com/office/drawing/2014/main" id="{C6EFB72C-7020-43F9-874E-A636C871A567}"/>
              </a:ext>
            </a:extLst>
          </p:cNvPr>
          <p:cNvCxnSpPr>
            <a:cxnSpLocks/>
            <a:stCxn id="5" idx="2"/>
            <a:endCxn id="6" idx="0"/>
          </p:cNvCxnSpPr>
          <p:nvPr/>
        </p:nvCxnSpPr>
        <p:spPr>
          <a:xfrm>
            <a:off x="2675854" y="2370923"/>
            <a:ext cx="0" cy="13945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F1A0B39-1CCB-D3DE-ADD9-ECF7E734F75B}"/>
              </a:ext>
            </a:extLst>
          </p:cNvPr>
          <p:cNvCxnSpPr>
            <a:cxnSpLocks/>
          </p:cNvCxnSpPr>
          <p:nvPr/>
        </p:nvCxnSpPr>
        <p:spPr>
          <a:xfrm>
            <a:off x="4204486" y="2186257"/>
            <a:ext cx="22340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B4A5930-DF43-BB58-0764-96362CFD0DFD}"/>
              </a:ext>
            </a:extLst>
          </p:cNvPr>
          <p:cNvSpPr txBox="1"/>
          <p:nvPr/>
        </p:nvSpPr>
        <p:spPr>
          <a:xfrm>
            <a:off x="2830804" y="1176637"/>
            <a:ext cx="3012409" cy="338554"/>
          </a:xfrm>
          <a:prstGeom prst="rect">
            <a:avLst/>
          </a:prstGeom>
          <a:noFill/>
        </p:spPr>
        <p:txBody>
          <a:bodyPr wrap="square" rtlCol="0">
            <a:spAutoFit/>
          </a:bodyPr>
          <a:lstStyle/>
          <a:p>
            <a:r>
              <a:rPr lang="en-FR" sz="1600" i="1" dirty="0"/>
              <a:t>Clinique compatible + imagerie</a:t>
            </a:r>
          </a:p>
        </p:txBody>
      </p:sp>
      <p:cxnSp>
        <p:nvCxnSpPr>
          <p:cNvPr id="11" name="Straight Arrow Connector 10">
            <a:extLst>
              <a:ext uri="{FF2B5EF4-FFF2-40B4-BE49-F238E27FC236}">
                <a16:creationId xmlns:a16="http://schemas.microsoft.com/office/drawing/2014/main" id="{03DEA7B3-072D-0F07-12DA-A48167A17220}"/>
              </a:ext>
            </a:extLst>
          </p:cNvPr>
          <p:cNvCxnSpPr>
            <a:cxnSpLocks/>
            <a:endCxn id="5" idx="0"/>
          </p:cNvCxnSpPr>
          <p:nvPr/>
        </p:nvCxnSpPr>
        <p:spPr>
          <a:xfrm>
            <a:off x="2675854" y="1161248"/>
            <a:ext cx="0" cy="8403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56758F5-7BE3-2AF6-283F-03E7FF58A8F8}"/>
              </a:ext>
            </a:extLst>
          </p:cNvPr>
          <p:cNvSpPr txBox="1"/>
          <p:nvPr/>
        </p:nvSpPr>
        <p:spPr>
          <a:xfrm>
            <a:off x="4708528" y="1847703"/>
            <a:ext cx="1225992" cy="338554"/>
          </a:xfrm>
          <a:prstGeom prst="rect">
            <a:avLst/>
          </a:prstGeom>
          <a:noFill/>
        </p:spPr>
        <p:txBody>
          <a:bodyPr wrap="square" rtlCol="0">
            <a:spAutoFit/>
          </a:bodyPr>
          <a:lstStyle/>
          <a:p>
            <a:pPr algn="ctr"/>
            <a:r>
              <a:rPr lang="en-FR" sz="1600" dirty="0"/>
              <a:t>oui</a:t>
            </a:r>
          </a:p>
        </p:txBody>
      </p:sp>
      <p:sp>
        <p:nvSpPr>
          <p:cNvPr id="13" name="TextBox 12">
            <a:extLst>
              <a:ext uri="{FF2B5EF4-FFF2-40B4-BE49-F238E27FC236}">
                <a16:creationId xmlns:a16="http://schemas.microsoft.com/office/drawing/2014/main" id="{C3039F10-369E-9CF6-AB68-AE082491FAC1}"/>
              </a:ext>
            </a:extLst>
          </p:cNvPr>
          <p:cNvSpPr txBox="1"/>
          <p:nvPr/>
        </p:nvSpPr>
        <p:spPr>
          <a:xfrm>
            <a:off x="1759920" y="3003922"/>
            <a:ext cx="1225992" cy="338554"/>
          </a:xfrm>
          <a:prstGeom prst="rect">
            <a:avLst/>
          </a:prstGeom>
          <a:noFill/>
        </p:spPr>
        <p:txBody>
          <a:bodyPr wrap="square" rtlCol="0">
            <a:spAutoFit/>
          </a:bodyPr>
          <a:lstStyle/>
          <a:p>
            <a:pPr algn="ctr"/>
            <a:r>
              <a:rPr lang="en-FR" sz="1600" dirty="0"/>
              <a:t>non</a:t>
            </a:r>
          </a:p>
        </p:txBody>
      </p:sp>
      <p:cxnSp>
        <p:nvCxnSpPr>
          <p:cNvPr id="15" name="Straight Arrow Connector 14">
            <a:extLst>
              <a:ext uri="{FF2B5EF4-FFF2-40B4-BE49-F238E27FC236}">
                <a16:creationId xmlns:a16="http://schemas.microsoft.com/office/drawing/2014/main" id="{6F099D0D-10FB-5862-9BF0-419241C3C2BA}"/>
              </a:ext>
            </a:extLst>
          </p:cNvPr>
          <p:cNvCxnSpPr>
            <a:cxnSpLocks/>
            <a:stCxn id="6" idx="2"/>
            <a:endCxn id="17" idx="0"/>
          </p:cNvCxnSpPr>
          <p:nvPr/>
        </p:nvCxnSpPr>
        <p:spPr>
          <a:xfrm flipH="1">
            <a:off x="2674769" y="4134801"/>
            <a:ext cx="1085" cy="15353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249B261-9B5B-87CE-CE41-72DF1E6F0BC9}"/>
              </a:ext>
            </a:extLst>
          </p:cNvPr>
          <p:cNvSpPr txBox="1"/>
          <p:nvPr/>
        </p:nvSpPr>
        <p:spPr>
          <a:xfrm>
            <a:off x="1759920" y="4648520"/>
            <a:ext cx="1225992" cy="338554"/>
          </a:xfrm>
          <a:prstGeom prst="rect">
            <a:avLst/>
          </a:prstGeom>
          <a:noFill/>
        </p:spPr>
        <p:txBody>
          <a:bodyPr wrap="square" rtlCol="0">
            <a:spAutoFit/>
          </a:bodyPr>
          <a:lstStyle/>
          <a:p>
            <a:pPr algn="ctr"/>
            <a:r>
              <a:rPr lang="en-FR" sz="1600" dirty="0"/>
              <a:t>non</a:t>
            </a:r>
          </a:p>
        </p:txBody>
      </p:sp>
      <p:sp>
        <p:nvSpPr>
          <p:cNvPr id="17" name="TextBox 16">
            <a:extLst>
              <a:ext uri="{FF2B5EF4-FFF2-40B4-BE49-F238E27FC236}">
                <a16:creationId xmlns:a16="http://schemas.microsoft.com/office/drawing/2014/main" id="{548AAC48-A5A3-3EA6-A1A8-E47FDBE71BCE}"/>
              </a:ext>
            </a:extLst>
          </p:cNvPr>
          <p:cNvSpPr txBox="1"/>
          <p:nvPr/>
        </p:nvSpPr>
        <p:spPr>
          <a:xfrm>
            <a:off x="1146136" y="5670189"/>
            <a:ext cx="3057265" cy="369332"/>
          </a:xfrm>
          <a:prstGeom prst="rect">
            <a:avLst/>
          </a:prstGeom>
          <a:noFill/>
          <a:ln w="12700">
            <a:solidFill>
              <a:schemeClr val="tx1"/>
            </a:solidFill>
          </a:ln>
        </p:spPr>
        <p:txBody>
          <a:bodyPr wrap="square" rtlCol="0">
            <a:spAutoFit/>
          </a:bodyPr>
          <a:lstStyle/>
          <a:p>
            <a:pPr algn="ctr"/>
            <a:r>
              <a:rPr lang="en-FR" dirty="0"/>
              <a:t>PAC ambulatoire</a:t>
            </a:r>
          </a:p>
        </p:txBody>
      </p:sp>
      <p:sp>
        <p:nvSpPr>
          <p:cNvPr id="18" name="TextBox 17">
            <a:extLst>
              <a:ext uri="{FF2B5EF4-FFF2-40B4-BE49-F238E27FC236}">
                <a16:creationId xmlns:a16="http://schemas.microsoft.com/office/drawing/2014/main" id="{054A55A8-2878-EF8E-B9EA-289BBAFA10D2}"/>
              </a:ext>
            </a:extLst>
          </p:cNvPr>
          <p:cNvSpPr txBox="1"/>
          <p:nvPr/>
        </p:nvSpPr>
        <p:spPr>
          <a:xfrm>
            <a:off x="6458882" y="2001591"/>
            <a:ext cx="2829495" cy="369332"/>
          </a:xfrm>
          <a:prstGeom prst="rect">
            <a:avLst/>
          </a:prstGeom>
          <a:noFill/>
          <a:ln w="12700">
            <a:solidFill>
              <a:schemeClr val="tx1"/>
            </a:solidFill>
          </a:ln>
        </p:spPr>
        <p:txBody>
          <a:bodyPr wrap="square" rtlCol="0">
            <a:spAutoFit/>
          </a:bodyPr>
          <a:lstStyle/>
          <a:p>
            <a:pPr algn="ctr"/>
            <a:r>
              <a:rPr lang="en-FR" dirty="0"/>
              <a:t>C3G + macrolide IV (ou FQ)</a:t>
            </a:r>
          </a:p>
        </p:txBody>
      </p:sp>
      <p:sp>
        <p:nvSpPr>
          <p:cNvPr id="26" name="TextBox 25">
            <a:extLst>
              <a:ext uri="{FF2B5EF4-FFF2-40B4-BE49-F238E27FC236}">
                <a16:creationId xmlns:a16="http://schemas.microsoft.com/office/drawing/2014/main" id="{D0512809-A56C-D893-8D4D-497AD2DDFD46}"/>
              </a:ext>
            </a:extLst>
          </p:cNvPr>
          <p:cNvSpPr txBox="1"/>
          <p:nvPr/>
        </p:nvSpPr>
        <p:spPr>
          <a:xfrm>
            <a:off x="4978181" y="3223143"/>
            <a:ext cx="2977095" cy="646331"/>
          </a:xfrm>
          <a:prstGeom prst="rect">
            <a:avLst/>
          </a:prstGeom>
          <a:noFill/>
          <a:ln w="12700">
            <a:solidFill>
              <a:schemeClr val="tx1"/>
            </a:solidFill>
          </a:ln>
        </p:spPr>
        <p:txBody>
          <a:bodyPr wrap="square" rtlCol="0">
            <a:spAutoFit/>
          </a:bodyPr>
          <a:lstStyle/>
          <a:p>
            <a:pPr algn="ctr"/>
            <a:r>
              <a:rPr lang="en-FR" dirty="0"/>
              <a:t>Sujet âgé comorbide / FDR de troubles de déglutition</a:t>
            </a:r>
          </a:p>
        </p:txBody>
      </p:sp>
      <p:sp>
        <p:nvSpPr>
          <p:cNvPr id="27" name="TextBox 26">
            <a:extLst>
              <a:ext uri="{FF2B5EF4-FFF2-40B4-BE49-F238E27FC236}">
                <a16:creationId xmlns:a16="http://schemas.microsoft.com/office/drawing/2014/main" id="{FB652EB0-FAFE-A5D9-EDA8-A6E26EA84FE2}"/>
              </a:ext>
            </a:extLst>
          </p:cNvPr>
          <p:cNvSpPr txBox="1"/>
          <p:nvPr/>
        </p:nvSpPr>
        <p:spPr>
          <a:xfrm>
            <a:off x="4978181" y="4161743"/>
            <a:ext cx="2974925" cy="369332"/>
          </a:xfrm>
          <a:prstGeom prst="rect">
            <a:avLst/>
          </a:prstGeom>
          <a:noFill/>
          <a:ln w="12700">
            <a:solidFill>
              <a:schemeClr val="tx1"/>
            </a:solidFill>
          </a:ln>
        </p:spPr>
        <p:txBody>
          <a:bodyPr wrap="square" rtlCol="0">
            <a:spAutoFit/>
          </a:bodyPr>
          <a:lstStyle/>
          <a:p>
            <a:pPr algn="ctr"/>
            <a:r>
              <a:rPr lang="en-FR" dirty="0"/>
              <a:t>PAC post-grippale</a:t>
            </a:r>
          </a:p>
        </p:txBody>
      </p:sp>
      <p:grpSp>
        <p:nvGrpSpPr>
          <p:cNvPr id="30" name="Group 29">
            <a:extLst>
              <a:ext uri="{FF2B5EF4-FFF2-40B4-BE49-F238E27FC236}">
                <a16:creationId xmlns:a16="http://schemas.microsoft.com/office/drawing/2014/main" id="{CD424CE2-92AF-3D44-B827-6BE3274AC73E}"/>
              </a:ext>
            </a:extLst>
          </p:cNvPr>
          <p:cNvGrpSpPr/>
          <p:nvPr/>
        </p:nvGrpSpPr>
        <p:grpSpPr>
          <a:xfrm>
            <a:off x="4204487" y="3546309"/>
            <a:ext cx="773694" cy="803876"/>
            <a:chOff x="4204487" y="3546309"/>
            <a:chExt cx="773694" cy="803876"/>
          </a:xfrm>
        </p:grpSpPr>
        <p:cxnSp>
          <p:nvCxnSpPr>
            <p:cNvPr id="9" name="Straight Arrow Connector 8">
              <a:extLst>
                <a:ext uri="{FF2B5EF4-FFF2-40B4-BE49-F238E27FC236}">
                  <a16:creationId xmlns:a16="http://schemas.microsoft.com/office/drawing/2014/main" id="{9D2C9E3C-02BD-F256-5677-DE7CE97643EF}"/>
                </a:ext>
              </a:extLst>
            </p:cNvPr>
            <p:cNvCxnSpPr>
              <a:cxnSpLocks/>
            </p:cNvCxnSpPr>
            <p:nvPr/>
          </p:nvCxnSpPr>
          <p:spPr>
            <a:xfrm flipV="1">
              <a:off x="4655789" y="3546309"/>
              <a:ext cx="322392" cy="37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F3164C8-65EB-3E43-8D3F-CF622C14FE03}"/>
                </a:ext>
              </a:extLst>
            </p:cNvPr>
            <p:cNvCxnSpPr>
              <a:cxnSpLocks/>
            </p:cNvCxnSpPr>
            <p:nvPr/>
          </p:nvCxnSpPr>
          <p:spPr>
            <a:xfrm>
              <a:off x="4655789" y="3550085"/>
              <a:ext cx="0" cy="800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3BF51D0-83B7-54AE-33C7-98462D231635}"/>
                </a:ext>
              </a:extLst>
            </p:cNvPr>
            <p:cNvCxnSpPr>
              <a:cxnSpLocks/>
            </p:cNvCxnSpPr>
            <p:nvPr/>
          </p:nvCxnSpPr>
          <p:spPr>
            <a:xfrm flipV="1">
              <a:off x="4655789" y="4346409"/>
              <a:ext cx="322392" cy="37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F704174-C8D7-DF54-1991-F937EA3584BE}"/>
                </a:ext>
              </a:extLst>
            </p:cNvPr>
            <p:cNvCxnSpPr>
              <a:stCxn id="6" idx="3"/>
            </p:cNvCxnSpPr>
            <p:nvPr/>
          </p:nvCxnSpPr>
          <p:spPr>
            <a:xfrm>
              <a:off x="4204487" y="3950135"/>
              <a:ext cx="4513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8CC04EFC-BB9B-CEFF-5537-941B11E6A384}"/>
              </a:ext>
            </a:extLst>
          </p:cNvPr>
          <p:cNvCxnSpPr>
            <a:cxnSpLocks/>
          </p:cNvCxnSpPr>
          <p:nvPr/>
        </p:nvCxnSpPr>
        <p:spPr>
          <a:xfrm>
            <a:off x="7953106" y="3533652"/>
            <a:ext cx="53775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3ADA580-76F4-4B95-2A9D-6CF5EF5F85F3}"/>
              </a:ext>
            </a:extLst>
          </p:cNvPr>
          <p:cNvCxnSpPr>
            <a:cxnSpLocks/>
          </p:cNvCxnSpPr>
          <p:nvPr/>
        </p:nvCxnSpPr>
        <p:spPr>
          <a:xfrm>
            <a:off x="7953106" y="4346409"/>
            <a:ext cx="53775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5D17066-452B-155B-72B5-AC166854429E}"/>
              </a:ext>
            </a:extLst>
          </p:cNvPr>
          <p:cNvSpPr txBox="1"/>
          <p:nvPr/>
        </p:nvSpPr>
        <p:spPr>
          <a:xfrm>
            <a:off x="8490857" y="3342476"/>
            <a:ext cx="2829495" cy="369332"/>
          </a:xfrm>
          <a:prstGeom prst="rect">
            <a:avLst/>
          </a:prstGeom>
          <a:noFill/>
          <a:ln w="12700">
            <a:solidFill>
              <a:schemeClr val="tx1"/>
            </a:solidFill>
          </a:ln>
        </p:spPr>
        <p:txBody>
          <a:bodyPr wrap="square" rtlCol="0">
            <a:spAutoFit/>
          </a:bodyPr>
          <a:lstStyle/>
          <a:p>
            <a:pPr algn="ctr"/>
            <a:r>
              <a:rPr lang="en-FR" dirty="0"/>
              <a:t>AUGMENTIN ou C3G IV</a:t>
            </a:r>
          </a:p>
        </p:txBody>
      </p:sp>
      <p:sp>
        <p:nvSpPr>
          <p:cNvPr id="35" name="TextBox 34">
            <a:extLst>
              <a:ext uri="{FF2B5EF4-FFF2-40B4-BE49-F238E27FC236}">
                <a16:creationId xmlns:a16="http://schemas.microsoft.com/office/drawing/2014/main" id="{209C468C-7FC7-3AD3-8136-0347D738E4F3}"/>
              </a:ext>
            </a:extLst>
          </p:cNvPr>
          <p:cNvSpPr txBox="1"/>
          <p:nvPr/>
        </p:nvSpPr>
        <p:spPr>
          <a:xfrm>
            <a:off x="8490857" y="4166079"/>
            <a:ext cx="2829495" cy="369332"/>
          </a:xfrm>
          <a:prstGeom prst="rect">
            <a:avLst/>
          </a:prstGeom>
          <a:noFill/>
          <a:ln w="12700">
            <a:solidFill>
              <a:schemeClr val="tx1"/>
            </a:solidFill>
          </a:ln>
        </p:spPr>
        <p:txBody>
          <a:bodyPr wrap="square" rtlCol="0">
            <a:spAutoFit/>
          </a:bodyPr>
          <a:lstStyle/>
          <a:p>
            <a:pPr algn="ctr"/>
            <a:r>
              <a:rPr lang="en-FR" dirty="0"/>
              <a:t>AUGMENTIN</a:t>
            </a:r>
          </a:p>
        </p:txBody>
      </p:sp>
      <p:cxnSp>
        <p:nvCxnSpPr>
          <p:cNvPr id="36" name="Straight Arrow Connector 35">
            <a:extLst>
              <a:ext uri="{FF2B5EF4-FFF2-40B4-BE49-F238E27FC236}">
                <a16:creationId xmlns:a16="http://schemas.microsoft.com/office/drawing/2014/main" id="{39BC3A5A-0B5F-E160-95C8-BF198D1B6CFF}"/>
              </a:ext>
            </a:extLst>
          </p:cNvPr>
          <p:cNvCxnSpPr>
            <a:cxnSpLocks/>
          </p:cNvCxnSpPr>
          <p:nvPr/>
        </p:nvCxnSpPr>
        <p:spPr>
          <a:xfrm>
            <a:off x="4203401" y="5848338"/>
            <a:ext cx="22340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2A8F2C6-B0C0-F3EC-A892-2685DAC1A4EC}"/>
              </a:ext>
            </a:extLst>
          </p:cNvPr>
          <p:cNvSpPr txBox="1"/>
          <p:nvPr/>
        </p:nvSpPr>
        <p:spPr>
          <a:xfrm>
            <a:off x="6458882" y="5531689"/>
            <a:ext cx="3056180" cy="646331"/>
          </a:xfrm>
          <a:prstGeom prst="rect">
            <a:avLst/>
          </a:prstGeom>
          <a:noFill/>
          <a:ln w="12700">
            <a:solidFill>
              <a:schemeClr val="tx1"/>
            </a:solidFill>
          </a:ln>
        </p:spPr>
        <p:txBody>
          <a:bodyPr wrap="square" rtlCol="0">
            <a:spAutoFit/>
          </a:bodyPr>
          <a:lstStyle/>
          <a:p>
            <a:pPr algn="ctr"/>
            <a:r>
              <a:rPr lang="en-FR" dirty="0"/>
              <a:t>Amoxicilline (ou macrolide si tableau évocateur d’atypique)</a:t>
            </a:r>
          </a:p>
        </p:txBody>
      </p:sp>
      <p:sp>
        <p:nvSpPr>
          <p:cNvPr id="38" name="TextBox 37">
            <a:extLst>
              <a:ext uri="{FF2B5EF4-FFF2-40B4-BE49-F238E27FC236}">
                <a16:creationId xmlns:a16="http://schemas.microsoft.com/office/drawing/2014/main" id="{FBD543F6-3735-D892-1046-F148A5517A63}"/>
              </a:ext>
            </a:extLst>
          </p:cNvPr>
          <p:cNvSpPr txBox="1"/>
          <p:nvPr/>
        </p:nvSpPr>
        <p:spPr>
          <a:xfrm>
            <a:off x="4622400" y="5484875"/>
            <a:ext cx="1225992" cy="338554"/>
          </a:xfrm>
          <a:prstGeom prst="rect">
            <a:avLst/>
          </a:prstGeom>
          <a:noFill/>
        </p:spPr>
        <p:txBody>
          <a:bodyPr wrap="square" rtlCol="0">
            <a:spAutoFit/>
          </a:bodyPr>
          <a:lstStyle/>
          <a:p>
            <a:pPr algn="ctr"/>
            <a:r>
              <a:rPr lang="en-FR" sz="1600" dirty="0"/>
              <a:t>oui</a:t>
            </a:r>
          </a:p>
        </p:txBody>
      </p:sp>
    </p:spTree>
    <p:extLst>
      <p:ext uri="{BB962C8B-B14F-4D97-AF65-F5344CB8AC3E}">
        <p14:creationId xmlns:p14="http://schemas.microsoft.com/office/powerpoint/2010/main" val="425136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P spid="13" grpId="0"/>
      <p:bldP spid="16" grpId="0"/>
      <p:bldP spid="17" grpId="0" animBg="1"/>
      <p:bldP spid="18" grpId="0" animBg="1"/>
      <p:bldP spid="26" grpId="0" animBg="1"/>
      <p:bldP spid="27" grpId="0" animBg="1"/>
      <p:bldP spid="34" grpId="0" animBg="1"/>
      <p:bldP spid="35" grpId="0" animBg="1"/>
      <p:bldP spid="37"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7E5228F9-78F7-6422-B25B-AEF1D810A880}"/>
              </a:ext>
            </a:extLst>
          </p:cNvPr>
          <p:cNvPicPr>
            <a:picLocks noChangeAspect="1"/>
          </p:cNvPicPr>
          <p:nvPr/>
        </p:nvPicPr>
        <p:blipFill>
          <a:blip r:embed="rId2"/>
          <a:stretch>
            <a:fillRect/>
          </a:stretch>
        </p:blipFill>
        <p:spPr>
          <a:xfrm>
            <a:off x="511540" y="1550458"/>
            <a:ext cx="11168919" cy="3757083"/>
          </a:xfrm>
          <a:prstGeom prst="rect">
            <a:avLst/>
          </a:prstGeom>
          <a:ln>
            <a:solidFill>
              <a:schemeClr val="tx1"/>
            </a:solidFill>
          </a:ln>
        </p:spPr>
      </p:pic>
    </p:spTree>
    <p:extLst>
      <p:ext uri="{BB962C8B-B14F-4D97-AF65-F5344CB8AC3E}">
        <p14:creationId xmlns:p14="http://schemas.microsoft.com/office/powerpoint/2010/main" val="1819752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5E82-726B-21E9-09CE-FC3D6CD7F4D5}"/>
              </a:ext>
            </a:extLst>
          </p:cNvPr>
          <p:cNvSpPr>
            <a:spLocks noGrp="1"/>
          </p:cNvSpPr>
          <p:nvPr>
            <p:ph type="title"/>
          </p:nvPr>
        </p:nvSpPr>
        <p:spPr/>
        <p:txBody>
          <a:bodyPr>
            <a:normAutofit/>
          </a:bodyPr>
          <a:lstStyle/>
          <a:p>
            <a:r>
              <a:rPr lang="en-FR" dirty="0"/>
              <a:t>Dossier 2 : </a:t>
            </a:r>
            <a:br>
              <a:rPr lang="en-FR" sz="5400" dirty="0"/>
            </a:br>
            <a:r>
              <a:rPr lang="en-FR" sz="5400" dirty="0"/>
              <a:t>Méningo-encéphalite herpétique</a:t>
            </a:r>
          </a:p>
        </p:txBody>
      </p:sp>
      <p:sp>
        <p:nvSpPr>
          <p:cNvPr id="3" name="Text Placeholder 2">
            <a:extLst>
              <a:ext uri="{FF2B5EF4-FFF2-40B4-BE49-F238E27FC236}">
                <a16:creationId xmlns:a16="http://schemas.microsoft.com/office/drawing/2014/main" id="{E4736EBC-A304-52E7-88DB-6D3F3B967379}"/>
              </a:ext>
            </a:extLst>
          </p:cNvPr>
          <p:cNvSpPr>
            <a:spLocks noGrp="1"/>
          </p:cNvSpPr>
          <p:nvPr>
            <p:ph type="body" idx="1"/>
          </p:nvPr>
        </p:nvSpPr>
        <p:spPr/>
        <p:txBody>
          <a:bodyPr/>
          <a:lstStyle/>
          <a:p>
            <a:r>
              <a:rPr lang="en-FR" dirty="0"/>
              <a:t>Item 151 : Méningites, méningo-encéphalites, abcès cérébral</a:t>
            </a:r>
          </a:p>
        </p:txBody>
      </p:sp>
      <p:pic>
        <p:nvPicPr>
          <p:cNvPr id="4" name="Picture 3" descr="A close-up of a logo&#10;&#10;Description automatically generated with low confidence">
            <a:extLst>
              <a:ext uri="{FF2B5EF4-FFF2-40B4-BE49-F238E27FC236}">
                <a16:creationId xmlns:a16="http://schemas.microsoft.com/office/drawing/2014/main" id="{0EA12A85-FA8D-5E00-B284-193BBDF0C213}"/>
              </a:ext>
            </a:extLst>
          </p:cNvPr>
          <p:cNvPicPr>
            <a:picLocks noChangeAspect="1"/>
          </p:cNvPicPr>
          <p:nvPr/>
        </p:nvPicPr>
        <p:blipFill rotWithShape="1">
          <a:blip r:embed="rId3"/>
          <a:srcRect t="9850" b="13421"/>
          <a:stretch/>
        </p:blipFill>
        <p:spPr>
          <a:xfrm>
            <a:off x="0" y="0"/>
            <a:ext cx="5907714" cy="1181342"/>
          </a:xfrm>
          <a:prstGeom prst="rect">
            <a:avLst/>
          </a:prstGeom>
        </p:spPr>
      </p:pic>
      <p:pic>
        <p:nvPicPr>
          <p:cNvPr id="6" name="Picture 5" descr="A picture containing text, font, logo, graphics&#10;&#10;Description automatically generated">
            <a:extLst>
              <a:ext uri="{FF2B5EF4-FFF2-40B4-BE49-F238E27FC236}">
                <a16:creationId xmlns:a16="http://schemas.microsoft.com/office/drawing/2014/main" id="{B84894FA-C580-B2CC-F8C4-037FE67FC6D8}"/>
              </a:ext>
            </a:extLst>
          </p:cNvPr>
          <p:cNvPicPr>
            <a:picLocks noChangeAspect="1"/>
          </p:cNvPicPr>
          <p:nvPr/>
        </p:nvPicPr>
        <p:blipFill>
          <a:blip r:embed="rId4"/>
          <a:stretch>
            <a:fillRect/>
          </a:stretch>
        </p:blipFill>
        <p:spPr>
          <a:xfrm>
            <a:off x="9872870" y="5735637"/>
            <a:ext cx="2319130" cy="939858"/>
          </a:xfrm>
          <a:prstGeom prst="rect">
            <a:avLst/>
          </a:prstGeom>
        </p:spPr>
      </p:pic>
    </p:spTree>
    <p:extLst>
      <p:ext uri="{BB962C8B-B14F-4D97-AF65-F5344CB8AC3E}">
        <p14:creationId xmlns:p14="http://schemas.microsoft.com/office/powerpoint/2010/main" val="205756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5E82-726B-21E9-09CE-FC3D6CD7F4D5}"/>
              </a:ext>
            </a:extLst>
          </p:cNvPr>
          <p:cNvSpPr>
            <a:spLocks noGrp="1"/>
          </p:cNvSpPr>
          <p:nvPr>
            <p:ph type="title"/>
          </p:nvPr>
        </p:nvSpPr>
        <p:spPr/>
        <p:txBody>
          <a:bodyPr>
            <a:normAutofit/>
          </a:bodyPr>
          <a:lstStyle/>
          <a:p>
            <a:r>
              <a:rPr lang="en-FR" dirty="0"/>
              <a:t>Dossier 1 : </a:t>
            </a:r>
            <a:br>
              <a:rPr lang="en-FR" sz="5400" dirty="0"/>
            </a:br>
            <a:r>
              <a:rPr lang="en-FR" sz="5400" dirty="0"/>
              <a:t>Pneumonie aiguë communautaire</a:t>
            </a:r>
          </a:p>
        </p:txBody>
      </p:sp>
      <p:sp>
        <p:nvSpPr>
          <p:cNvPr id="3" name="Text Placeholder 2">
            <a:extLst>
              <a:ext uri="{FF2B5EF4-FFF2-40B4-BE49-F238E27FC236}">
                <a16:creationId xmlns:a16="http://schemas.microsoft.com/office/drawing/2014/main" id="{E4736EBC-A304-52E7-88DB-6D3F3B967379}"/>
              </a:ext>
            </a:extLst>
          </p:cNvPr>
          <p:cNvSpPr>
            <a:spLocks noGrp="1"/>
          </p:cNvSpPr>
          <p:nvPr>
            <p:ph type="body" idx="1"/>
          </p:nvPr>
        </p:nvSpPr>
        <p:spPr/>
        <p:txBody>
          <a:bodyPr/>
          <a:lstStyle/>
          <a:p>
            <a:r>
              <a:rPr lang="en-FR" dirty="0"/>
              <a:t>Item 154 : Infections bronchopulmonaires communautaires</a:t>
            </a:r>
          </a:p>
        </p:txBody>
      </p:sp>
      <p:pic>
        <p:nvPicPr>
          <p:cNvPr id="4" name="Picture 3" descr="A close-up of a logo&#10;&#10;Description automatically generated with low confidence">
            <a:extLst>
              <a:ext uri="{FF2B5EF4-FFF2-40B4-BE49-F238E27FC236}">
                <a16:creationId xmlns:a16="http://schemas.microsoft.com/office/drawing/2014/main" id="{0EA12A85-FA8D-5E00-B284-193BBDF0C213}"/>
              </a:ext>
            </a:extLst>
          </p:cNvPr>
          <p:cNvPicPr>
            <a:picLocks noChangeAspect="1"/>
          </p:cNvPicPr>
          <p:nvPr/>
        </p:nvPicPr>
        <p:blipFill rotWithShape="1">
          <a:blip r:embed="rId2"/>
          <a:srcRect t="9850" b="13421"/>
          <a:stretch/>
        </p:blipFill>
        <p:spPr>
          <a:xfrm>
            <a:off x="0" y="0"/>
            <a:ext cx="5907714" cy="1181342"/>
          </a:xfrm>
          <a:prstGeom prst="rect">
            <a:avLst/>
          </a:prstGeom>
        </p:spPr>
      </p:pic>
      <p:pic>
        <p:nvPicPr>
          <p:cNvPr id="6" name="Picture 5" descr="A picture containing text, font, logo, graphics&#10;&#10;Description automatically generated">
            <a:extLst>
              <a:ext uri="{FF2B5EF4-FFF2-40B4-BE49-F238E27FC236}">
                <a16:creationId xmlns:a16="http://schemas.microsoft.com/office/drawing/2014/main" id="{B84894FA-C580-B2CC-F8C4-037FE67FC6D8}"/>
              </a:ext>
            </a:extLst>
          </p:cNvPr>
          <p:cNvPicPr>
            <a:picLocks noChangeAspect="1"/>
          </p:cNvPicPr>
          <p:nvPr/>
        </p:nvPicPr>
        <p:blipFill>
          <a:blip r:embed="rId3"/>
          <a:stretch>
            <a:fillRect/>
          </a:stretch>
        </p:blipFill>
        <p:spPr>
          <a:xfrm>
            <a:off x="9872870" y="5735637"/>
            <a:ext cx="2319130" cy="939858"/>
          </a:xfrm>
          <a:prstGeom prst="rect">
            <a:avLst/>
          </a:prstGeom>
        </p:spPr>
      </p:pic>
    </p:spTree>
    <p:extLst>
      <p:ext uri="{BB962C8B-B14F-4D97-AF65-F5344CB8AC3E}">
        <p14:creationId xmlns:p14="http://schemas.microsoft.com/office/powerpoint/2010/main" val="2026788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Dossier progressif 2</a:t>
            </a:r>
          </a:p>
        </p:txBody>
      </p:sp>
      <p:sp>
        <p:nvSpPr>
          <p:cNvPr id="4" name="Text Placeholder 2">
            <a:extLst>
              <a:ext uri="{FF2B5EF4-FFF2-40B4-BE49-F238E27FC236}">
                <a16:creationId xmlns:a16="http://schemas.microsoft.com/office/drawing/2014/main" id="{16BDF1AE-40AE-C69A-B6FF-6E820A9BB7ED}"/>
              </a:ext>
            </a:extLst>
          </p:cNvPr>
          <p:cNvSpPr txBox="1">
            <a:spLocks/>
          </p:cNvSpPr>
          <p:nvPr/>
        </p:nvSpPr>
        <p:spPr>
          <a:xfrm>
            <a:off x="1188720" y="1690688"/>
            <a:ext cx="9814560" cy="4262282"/>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Médecin urgentiste, vous recevez </a:t>
            </a:r>
            <a:r>
              <a:rPr lang="fr-FR" sz="2400" b="1" kern="100" dirty="0">
                <a:effectLst/>
                <a:latin typeface="Calibri" panose="020F0502020204030204" pitchFamily="34" charset="0"/>
                <a:ea typeface="Aptos" panose="020B0004020202020204" pitchFamily="34" charset="0"/>
                <a:cs typeface="Calibri" panose="020F0502020204030204" pitchFamily="34" charset="0"/>
              </a:rPr>
              <a:t>M. D, 28 ans</a:t>
            </a:r>
            <a:r>
              <a:rPr lang="fr-FR" sz="24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pour </a:t>
            </a:r>
            <a:r>
              <a:rPr lang="fr-FR" sz="2400" b="1" kern="100" dirty="0">
                <a:effectLst/>
                <a:latin typeface="Calibri" panose="020F0502020204030204" pitchFamily="34" charset="0"/>
                <a:ea typeface="Aptos" panose="020B0004020202020204" pitchFamily="34" charset="0"/>
                <a:cs typeface="Calibri" panose="020F0502020204030204" pitchFamily="34" charset="0"/>
              </a:rPr>
              <a:t>céphalée</a:t>
            </a:r>
            <a:r>
              <a:rPr lang="fr-FR" sz="24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M. D est étudiant en école d’architecture, et ne rapporte aucun antécédent médical particulier.</a:t>
            </a:r>
            <a:endParaRPr lang="en-FR" sz="24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endParaRPr>
          </a:p>
          <a:p>
            <a:pPr marL="0" indent="0">
              <a:buNone/>
            </a:pPr>
            <a:r>
              <a:rPr lang="fr-FR" sz="24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À l’interrogatoire, </a:t>
            </a:r>
            <a:r>
              <a:rPr lang="fr-FR" sz="2400" b="1" kern="100" dirty="0">
                <a:effectLst/>
                <a:latin typeface="Calibri" panose="020F0502020204030204" pitchFamily="34" charset="0"/>
                <a:ea typeface="Aptos" panose="020B0004020202020204" pitchFamily="34" charset="0"/>
                <a:cs typeface="Calibri" panose="020F0502020204030204" pitchFamily="34" charset="0"/>
              </a:rPr>
              <a:t>M. D vous répond par des réponses brèves et garde les yeux fermés tout au long de l’entretien</a:t>
            </a:r>
            <a:r>
              <a:rPr lang="fr-FR" sz="24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Il vous explique que la céphalée est </a:t>
            </a:r>
            <a:r>
              <a:rPr lang="fr-FR" sz="2400" b="1" kern="100" dirty="0">
                <a:effectLst/>
                <a:latin typeface="Calibri" panose="020F0502020204030204" pitchFamily="34" charset="0"/>
                <a:ea typeface="Aptos" panose="020B0004020202020204" pitchFamily="34" charset="0"/>
                <a:cs typeface="Calibri" panose="020F0502020204030204" pitchFamily="34" charset="0"/>
              </a:rPr>
              <a:t>apparue la veille</a:t>
            </a:r>
            <a:r>
              <a:rPr lang="fr-FR" sz="24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et s’associe à des </a:t>
            </a:r>
            <a:r>
              <a:rPr lang="fr-FR" sz="2400" b="1" kern="100" dirty="0">
                <a:effectLst/>
                <a:latin typeface="Calibri" panose="020F0502020204030204" pitchFamily="34" charset="0"/>
                <a:ea typeface="Aptos" panose="020B0004020202020204" pitchFamily="34" charset="0"/>
                <a:cs typeface="Calibri" panose="020F0502020204030204" pitchFamily="34" charset="0"/>
              </a:rPr>
              <a:t>douleurs musculaires diffuses</a:t>
            </a:r>
            <a:r>
              <a:rPr lang="fr-FR" sz="24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a:t>
            </a:r>
            <a:endParaRPr lang="en-FR" sz="24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endParaRPr>
          </a:p>
          <a:p>
            <a:pPr marL="0" indent="0">
              <a:buNone/>
            </a:pPr>
            <a:r>
              <a:rPr lang="fr-FR" sz="24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Les paramètres vitaux sont les suivants : PA 119/71 </a:t>
            </a:r>
            <a:r>
              <a:rPr lang="fr-FR" sz="2400" kern="100" dirty="0" err="1">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mmHg</a:t>
            </a:r>
            <a:r>
              <a:rPr lang="fr-FR" sz="24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FC 97/min, </a:t>
            </a:r>
            <a:r>
              <a:rPr lang="fr-FR" sz="2400" b="1" kern="100" dirty="0" err="1">
                <a:effectLst/>
                <a:latin typeface="Calibri" panose="020F0502020204030204" pitchFamily="34" charset="0"/>
                <a:ea typeface="Aptos" panose="020B0004020202020204" pitchFamily="34" charset="0"/>
                <a:cs typeface="Calibri" panose="020F0502020204030204" pitchFamily="34" charset="0"/>
              </a:rPr>
              <a:t>T</a:t>
            </a:r>
            <a:r>
              <a:rPr lang="fr-FR" sz="2400" b="1" kern="100" dirty="0">
                <a:effectLst/>
                <a:latin typeface="Calibri" panose="020F0502020204030204" pitchFamily="34" charset="0"/>
                <a:ea typeface="Aptos" panose="020B0004020202020204" pitchFamily="34" charset="0"/>
                <a:cs typeface="Calibri" panose="020F0502020204030204" pitchFamily="34" charset="0"/>
              </a:rPr>
              <a:t> 38.9°C</a:t>
            </a:r>
            <a:r>
              <a:rPr lang="fr-FR" sz="24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SpO2 99% en air ambiant. </a:t>
            </a:r>
            <a:endParaRPr lang="en-FR" sz="24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59273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Dossier progressif 2</a:t>
            </a:r>
          </a:p>
        </p:txBody>
      </p:sp>
      <p:sp>
        <p:nvSpPr>
          <p:cNvPr id="3" name="Text Placeholder 2">
            <a:extLst>
              <a:ext uri="{FF2B5EF4-FFF2-40B4-BE49-F238E27FC236}">
                <a16:creationId xmlns:a16="http://schemas.microsoft.com/office/drawing/2014/main" id="{5AC3EE94-1BDF-4A86-777B-439C662792C6}"/>
              </a:ext>
            </a:extLst>
          </p:cNvPr>
          <p:cNvSpPr txBox="1">
            <a:spLocks/>
          </p:cNvSpPr>
          <p:nvPr/>
        </p:nvSpPr>
        <p:spPr>
          <a:xfrm>
            <a:off x="632460" y="1690688"/>
            <a:ext cx="10927079" cy="39929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lgn="just">
              <a:spcAft>
                <a:spcPts val="750"/>
              </a:spcAft>
              <a:buNone/>
            </a:pPr>
            <a:r>
              <a:rPr lang="fr-FR" sz="2600" b="1" u="sng" dirty="0">
                <a:latin typeface="Calibri" panose="020F0502020204030204" pitchFamily="34" charset="0"/>
                <a:ea typeface="Calibri" panose="020F0502020204030204" pitchFamily="34" charset="0"/>
                <a:cs typeface="Times New Roman (Corps CS)"/>
              </a:rPr>
              <a:t>QRM 1 :</a:t>
            </a:r>
            <a:endParaRPr lang="en-FR" sz="2600" dirty="0">
              <a:latin typeface="Calibri" panose="020F0502020204030204" pitchFamily="34" charset="0"/>
              <a:ea typeface="Calibri" panose="020F0502020204030204" pitchFamily="34" charset="0"/>
              <a:cs typeface="Times New Roman (Corps CS)"/>
            </a:endParaRPr>
          </a:p>
          <a:p>
            <a:pPr marL="19050" indent="0" algn="just">
              <a:spcAft>
                <a:spcPts val="750"/>
              </a:spcAft>
              <a:buNone/>
            </a:pPr>
            <a:r>
              <a:rPr lang="fr-FR" sz="2600" dirty="0">
                <a:latin typeface="Calibri" panose="020F0502020204030204" pitchFamily="34" charset="0"/>
                <a:ea typeface="Calibri" panose="020F0502020204030204" pitchFamily="34" charset="0"/>
                <a:cs typeface="Times New Roman (Corps CS)"/>
              </a:rPr>
              <a:t>Devant ce tableau clinique, quels sont les signes qui vous feraient évoquer un syndrome </a:t>
            </a:r>
            <a:r>
              <a:rPr lang="fr-FR" sz="2600" dirty="0" err="1">
                <a:latin typeface="Calibri" panose="020F0502020204030204" pitchFamily="34" charset="0"/>
                <a:ea typeface="Calibri" panose="020F0502020204030204" pitchFamily="34" charset="0"/>
                <a:cs typeface="Times New Roman (Corps CS)"/>
              </a:rPr>
              <a:t>encéphalitique</a:t>
            </a:r>
            <a:r>
              <a:rPr lang="fr-FR" sz="2600" dirty="0">
                <a:latin typeface="Calibri" panose="020F0502020204030204" pitchFamily="34" charset="0"/>
                <a:ea typeface="Calibri" panose="020F0502020204030204" pitchFamily="34" charset="0"/>
                <a:cs typeface="Times New Roman (Corps CS)"/>
              </a:rPr>
              <a:t> ?</a:t>
            </a:r>
            <a:endParaRPr lang="en-FR" sz="2600"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A. Raideur méningée</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B. Déficit moteur unilatéral du membre supérieur</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C. Trouble du comportement</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D. Phono-photophobie</a:t>
            </a:r>
            <a:endParaRPr lang="fr-FR" i="1"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E. Vomissement en jet</a:t>
            </a:r>
            <a:endParaRPr lang="en-FR" dirty="0">
              <a:latin typeface="Calibri" panose="020F0502020204030204" pitchFamily="34" charset="0"/>
              <a:ea typeface="Calibri" panose="020F0502020204030204" pitchFamily="34" charset="0"/>
              <a:cs typeface="Times New Roman (Corps CS)"/>
            </a:endParaRPr>
          </a:p>
        </p:txBody>
      </p:sp>
      <p:sp>
        <p:nvSpPr>
          <p:cNvPr id="5" name="TextBox 4">
            <a:extLst>
              <a:ext uri="{FF2B5EF4-FFF2-40B4-BE49-F238E27FC236}">
                <a16:creationId xmlns:a16="http://schemas.microsoft.com/office/drawing/2014/main" id="{655995B6-F421-BADA-2127-D4CE34AC9341}"/>
              </a:ext>
            </a:extLst>
          </p:cNvPr>
          <p:cNvSpPr txBox="1"/>
          <p:nvPr/>
        </p:nvSpPr>
        <p:spPr>
          <a:xfrm>
            <a:off x="7423786" y="5293924"/>
            <a:ext cx="3335654" cy="523220"/>
          </a:xfrm>
          <a:prstGeom prst="rect">
            <a:avLst/>
          </a:prstGeom>
          <a:noFill/>
        </p:spPr>
        <p:txBody>
          <a:bodyPr wrap="square" rtlCol="0">
            <a:spAutoFit/>
          </a:bodyPr>
          <a:lstStyle/>
          <a:p>
            <a:r>
              <a:rPr lang="en-FR" sz="2800" b="1" dirty="0">
                <a:latin typeface="Calibri" panose="020F0502020204030204" pitchFamily="34" charset="0"/>
                <a:cs typeface="Calibri" panose="020F0502020204030204" pitchFamily="34" charset="0"/>
              </a:rPr>
              <a:t>→ Réponse : B, C</a:t>
            </a:r>
          </a:p>
        </p:txBody>
      </p:sp>
    </p:spTree>
    <p:extLst>
      <p:ext uri="{BB962C8B-B14F-4D97-AF65-F5344CB8AC3E}">
        <p14:creationId xmlns:p14="http://schemas.microsoft.com/office/powerpoint/2010/main" val="188344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5300FF8-04E0-833C-A4E0-F75CFC630BC6}"/>
              </a:ext>
            </a:extLst>
          </p:cNvPr>
          <p:cNvSpPr/>
          <p:nvPr/>
        </p:nvSpPr>
        <p:spPr>
          <a:xfrm>
            <a:off x="1726444" y="1121632"/>
            <a:ext cx="5233358" cy="4614735"/>
          </a:xfrm>
          <a:prstGeom prst="ellipse">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8" name="Oval 7">
            <a:extLst>
              <a:ext uri="{FF2B5EF4-FFF2-40B4-BE49-F238E27FC236}">
                <a16:creationId xmlns:a16="http://schemas.microsoft.com/office/drawing/2014/main" id="{41C8CC7F-BDCC-9737-A839-169BD0ADDD4A}"/>
              </a:ext>
            </a:extLst>
          </p:cNvPr>
          <p:cNvSpPr/>
          <p:nvPr/>
        </p:nvSpPr>
        <p:spPr>
          <a:xfrm>
            <a:off x="5049329" y="1121633"/>
            <a:ext cx="5233358" cy="4614735"/>
          </a:xfrm>
          <a:prstGeom prst="ellipse">
            <a:avLst/>
          </a:prstGeom>
          <a:noFill/>
          <a:ln w="381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1" name="TextBox 10">
            <a:extLst>
              <a:ext uri="{FF2B5EF4-FFF2-40B4-BE49-F238E27FC236}">
                <a16:creationId xmlns:a16="http://schemas.microsoft.com/office/drawing/2014/main" id="{3D4FE60B-7F0C-1CCF-74D8-7FF9BFD37F6E}"/>
              </a:ext>
            </a:extLst>
          </p:cNvPr>
          <p:cNvSpPr txBox="1"/>
          <p:nvPr/>
        </p:nvSpPr>
        <p:spPr>
          <a:xfrm>
            <a:off x="2518913" y="2078768"/>
            <a:ext cx="2018582" cy="369332"/>
          </a:xfrm>
          <a:prstGeom prst="rect">
            <a:avLst/>
          </a:prstGeom>
          <a:noFill/>
        </p:spPr>
        <p:txBody>
          <a:bodyPr wrap="square" rtlCol="0">
            <a:spAutoFit/>
          </a:bodyPr>
          <a:lstStyle/>
          <a:p>
            <a:r>
              <a:rPr lang="en-FR" b="1" dirty="0"/>
              <a:t>Syndrome méningé</a:t>
            </a:r>
          </a:p>
        </p:txBody>
      </p:sp>
      <p:sp>
        <p:nvSpPr>
          <p:cNvPr id="12" name="TextBox 11">
            <a:extLst>
              <a:ext uri="{FF2B5EF4-FFF2-40B4-BE49-F238E27FC236}">
                <a16:creationId xmlns:a16="http://schemas.microsoft.com/office/drawing/2014/main" id="{4565AA6C-C543-AF1D-2EE1-DF1084F57F0D}"/>
              </a:ext>
            </a:extLst>
          </p:cNvPr>
          <p:cNvSpPr txBox="1"/>
          <p:nvPr/>
        </p:nvSpPr>
        <p:spPr>
          <a:xfrm>
            <a:off x="7175450" y="2078768"/>
            <a:ext cx="2670733" cy="369332"/>
          </a:xfrm>
          <a:prstGeom prst="rect">
            <a:avLst/>
          </a:prstGeom>
          <a:noFill/>
        </p:spPr>
        <p:txBody>
          <a:bodyPr wrap="square" rtlCol="0">
            <a:spAutoFit/>
          </a:bodyPr>
          <a:lstStyle/>
          <a:p>
            <a:r>
              <a:rPr lang="en-FR" b="1" dirty="0"/>
              <a:t>Syndrome encéphalitique</a:t>
            </a:r>
          </a:p>
        </p:txBody>
      </p:sp>
      <p:sp>
        <p:nvSpPr>
          <p:cNvPr id="13" name="TextBox 12">
            <a:extLst>
              <a:ext uri="{FF2B5EF4-FFF2-40B4-BE49-F238E27FC236}">
                <a16:creationId xmlns:a16="http://schemas.microsoft.com/office/drawing/2014/main" id="{EE9F4C45-734A-FFEA-69B6-37B3C53B8BBA}"/>
              </a:ext>
            </a:extLst>
          </p:cNvPr>
          <p:cNvSpPr txBox="1"/>
          <p:nvPr/>
        </p:nvSpPr>
        <p:spPr>
          <a:xfrm>
            <a:off x="5355019" y="3123086"/>
            <a:ext cx="1295097" cy="646331"/>
          </a:xfrm>
          <a:prstGeom prst="rect">
            <a:avLst/>
          </a:prstGeom>
          <a:noFill/>
        </p:spPr>
        <p:txBody>
          <a:bodyPr wrap="square" rtlCol="0">
            <a:spAutoFit/>
          </a:bodyPr>
          <a:lstStyle/>
          <a:p>
            <a:pPr algn="ctr"/>
            <a:r>
              <a:rPr lang="en-FR" b="1" dirty="0"/>
              <a:t>Méningo-encéphalite</a:t>
            </a:r>
          </a:p>
        </p:txBody>
      </p:sp>
      <p:sp>
        <p:nvSpPr>
          <p:cNvPr id="14" name="TextBox 13">
            <a:extLst>
              <a:ext uri="{FF2B5EF4-FFF2-40B4-BE49-F238E27FC236}">
                <a16:creationId xmlns:a16="http://schemas.microsoft.com/office/drawing/2014/main" id="{2BCDDF67-F704-7A9F-C3AA-F71972958662}"/>
              </a:ext>
            </a:extLst>
          </p:cNvPr>
          <p:cNvSpPr txBox="1"/>
          <p:nvPr/>
        </p:nvSpPr>
        <p:spPr>
          <a:xfrm>
            <a:off x="2180188" y="2753754"/>
            <a:ext cx="1279004" cy="369332"/>
          </a:xfrm>
          <a:prstGeom prst="rect">
            <a:avLst/>
          </a:prstGeom>
          <a:noFill/>
        </p:spPr>
        <p:txBody>
          <a:bodyPr wrap="square" rtlCol="0">
            <a:spAutoFit/>
          </a:bodyPr>
          <a:lstStyle/>
          <a:p>
            <a:r>
              <a:rPr lang="en-FR" dirty="0"/>
              <a:t>Nausée</a:t>
            </a:r>
          </a:p>
        </p:txBody>
      </p:sp>
      <p:sp>
        <p:nvSpPr>
          <p:cNvPr id="16" name="TextBox 15">
            <a:extLst>
              <a:ext uri="{FF2B5EF4-FFF2-40B4-BE49-F238E27FC236}">
                <a16:creationId xmlns:a16="http://schemas.microsoft.com/office/drawing/2014/main" id="{C6B60566-B531-802E-19AE-13C9348F64FB}"/>
              </a:ext>
            </a:extLst>
          </p:cNvPr>
          <p:cNvSpPr txBox="1"/>
          <p:nvPr/>
        </p:nvSpPr>
        <p:spPr>
          <a:xfrm>
            <a:off x="2621567" y="3200742"/>
            <a:ext cx="2118076" cy="369332"/>
          </a:xfrm>
          <a:prstGeom prst="rect">
            <a:avLst/>
          </a:prstGeom>
          <a:noFill/>
        </p:spPr>
        <p:txBody>
          <a:bodyPr wrap="square" rtlCol="0">
            <a:spAutoFit/>
          </a:bodyPr>
          <a:lstStyle/>
          <a:p>
            <a:r>
              <a:rPr lang="en-FR" dirty="0"/>
              <a:t>Vomissements en jet</a:t>
            </a:r>
          </a:p>
        </p:txBody>
      </p:sp>
      <p:sp>
        <p:nvSpPr>
          <p:cNvPr id="17" name="TextBox 16">
            <a:extLst>
              <a:ext uri="{FF2B5EF4-FFF2-40B4-BE49-F238E27FC236}">
                <a16:creationId xmlns:a16="http://schemas.microsoft.com/office/drawing/2014/main" id="{35042E93-4049-72A6-DBBE-F744D53AAD72}"/>
              </a:ext>
            </a:extLst>
          </p:cNvPr>
          <p:cNvSpPr txBox="1"/>
          <p:nvPr/>
        </p:nvSpPr>
        <p:spPr>
          <a:xfrm>
            <a:off x="2136185" y="3755231"/>
            <a:ext cx="2118076" cy="369332"/>
          </a:xfrm>
          <a:prstGeom prst="rect">
            <a:avLst/>
          </a:prstGeom>
          <a:noFill/>
        </p:spPr>
        <p:txBody>
          <a:bodyPr wrap="square" rtlCol="0">
            <a:spAutoFit/>
          </a:bodyPr>
          <a:lstStyle/>
          <a:p>
            <a:r>
              <a:rPr lang="en-FR" b="1" dirty="0">
                <a:solidFill>
                  <a:srgbClr val="FF0000"/>
                </a:solidFill>
              </a:rPr>
              <a:t>Céphalée</a:t>
            </a:r>
          </a:p>
        </p:txBody>
      </p:sp>
      <p:sp>
        <p:nvSpPr>
          <p:cNvPr id="18" name="TextBox 17">
            <a:extLst>
              <a:ext uri="{FF2B5EF4-FFF2-40B4-BE49-F238E27FC236}">
                <a16:creationId xmlns:a16="http://schemas.microsoft.com/office/drawing/2014/main" id="{4ECFACD6-1E1A-A36B-FD2F-6362587636C7}"/>
              </a:ext>
            </a:extLst>
          </p:cNvPr>
          <p:cNvSpPr txBox="1"/>
          <p:nvPr/>
        </p:nvSpPr>
        <p:spPr>
          <a:xfrm>
            <a:off x="3604964" y="3859400"/>
            <a:ext cx="2118076" cy="369332"/>
          </a:xfrm>
          <a:prstGeom prst="rect">
            <a:avLst/>
          </a:prstGeom>
          <a:noFill/>
        </p:spPr>
        <p:txBody>
          <a:bodyPr wrap="square" rtlCol="0">
            <a:spAutoFit/>
          </a:bodyPr>
          <a:lstStyle/>
          <a:p>
            <a:r>
              <a:rPr lang="en-FR" b="1" dirty="0">
                <a:solidFill>
                  <a:srgbClr val="FF0000"/>
                </a:solidFill>
              </a:rPr>
              <a:t>Fièvre</a:t>
            </a:r>
          </a:p>
        </p:txBody>
      </p:sp>
      <p:sp>
        <p:nvSpPr>
          <p:cNvPr id="20" name="TextBox 19">
            <a:extLst>
              <a:ext uri="{FF2B5EF4-FFF2-40B4-BE49-F238E27FC236}">
                <a16:creationId xmlns:a16="http://schemas.microsoft.com/office/drawing/2014/main" id="{D45570BA-7476-EF25-E5E9-035BF5751AE8}"/>
              </a:ext>
            </a:extLst>
          </p:cNvPr>
          <p:cNvSpPr txBox="1"/>
          <p:nvPr/>
        </p:nvSpPr>
        <p:spPr>
          <a:xfrm>
            <a:off x="2469166" y="4376467"/>
            <a:ext cx="2118076" cy="369332"/>
          </a:xfrm>
          <a:prstGeom prst="rect">
            <a:avLst/>
          </a:prstGeom>
          <a:noFill/>
        </p:spPr>
        <p:txBody>
          <a:bodyPr wrap="square" rtlCol="0">
            <a:spAutoFit/>
          </a:bodyPr>
          <a:lstStyle/>
          <a:p>
            <a:r>
              <a:rPr lang="en-FR" dirty="0"/>
              <a:t>Phono-photophobie</a:t>
            </a:r>
          </a:p>
        </p:txBody>
      </p:sp>
      <p:sp>
        <p:nvSpPr>
          <p:cNvPr id="21" name="TextBox 20">
            <a:extLst>
              <a:ext uri="{FF2B5EF4-FFF2-40B4-BE49-F238E27FC236}">
                <a16:creationId xmlns:a16="http://schemas.microsoft.com/office/drawing/2014/main" id="{FBF31EA4-9511-E335-5A93-06E8EF63A5A9}"/>
              </a:ext>
            </a:extLst>
          </p:cNvPr>
          <p:cNvSpPr txBox="1"/>
          <p:nvPr/>
        </p:nvSpPr>
        <p:spPr>
          <a:xfrm>
            <a:off x="3347185" y="5001201"/>
            <a:ext cx="2118076" cy="369332"/>
          </a:xfrm>
          <a:prstGeom prst="rect">
            <a:avLst/>
          </a:prstGeom>
          <a:noFill/>
        </p:spPr>
        <p:txBody>
          <a:bodyPr wrap="square" rtlCol="0">
            <a:spAutoFit/>
          </a:bodyPr>
          <a:lstStyle/>
          <a:p>
            <a:r>
              <a:rPr lang="en-FR" dirty="0"/>
              <a:t>Raideur nucale</a:t>
            </a:r>
          </a:p>
        </p:txBody>
      </p:sp>
      <p:sp>
        <p:nvSpPr>
          <p:cNvPr id="22" name="TextBox 21">
            <a:extLst>
              <a:ext uri="{FF2B5EF4-FFF2-40B4-BE49-F238E27FC236}">
                <a16:creationId xmlns:a16="http://schemas.microsoft.com/office/drawing/2014/main" id="{84969B8A-6A90-7ED6-760A-747AFBC7C504}"/>
              </a:ext>
            </a:extLst>
          </p:cNvPr>
          <p:cNvSpPr txBox="1"/>
          <p:nvPr/>
        </p:nvSpPr>
        <p:spPr>
          <a:xfrm>
            <a:off x="8062528" y="3529809"/>
            <a:ext cx="2118076" cy="369332"/>
          </a:xfrm>
          <a:prstGeom prst="rect">
            <a:avLst/>
          </a:prstGeom>
          <a:noFill/>
        </p:spPr>
        <p:txBody>
          <a:bodyPr wrap="square" rtlCol="0">
            <a:spAutoFit/>
          </a:bodyPr>
          <a:lstStyle/>
          <a:p>
            <a:r>
              <a:rPr lang="en-FR" b="1" dirty="0">
                <a:solidFill>
                  <a:srgbClr val="FF0000"/>
                </a:solidFill>
              </a:rPr>
              <a:t>Fièvre</a:t>
            </a:r>
          </a:p>
        </p:txBody>
      </p:sp>
      <p:sp>
        <p:nvSpPr>
          <p:cNvPr id="23" name="TextBox 22">
            <a:extLst>
              <a:ext uri="{FF2B5EF4-FFF2-40B4-BE49-F238E27FC236}">
                <a16:creationId xmlns:a16="http://schemas.microsoft.com/office/drawing/2014/main" id="{FA04E4BE-721F-3C90-866E-9D04CCE0DE65}"/>
              </a:ext>
            </a:extLst>
          </p:cNvPr>
          <p:cNvSpPr txBox="1"/>
          <p:nvPr/>
        </p:nvSpPr>
        <p:spPr>
          <a:xfrm>
            <a:off x="7133185" y="2711174"/>
            <a:ext cx="2833507" cy="369332"/>
          </a:xfrm>
          <a:prstGeom prst="rect">
            <a:avLst/>
          </a:prstGeom>
          <a:noFill/>
        </p:spPr>
        <p:txBody>
          <a:bodyPr wrap="square" rtlCol="0">
            <a:spAutoFit/>
          </a:bodyPr>
          <a:lstStyle/>
          <a:p>
            <a:r>
              <a:rPr lang="en-FR" b="1" dirty="0">
                <a:solidFill>
                  <a:srgbClr val="FF0000"/>
                </a:solidFill>
              </a:rPr>
              <a:t>Déficit neurologique focal</a:t>
            </a:r>
          </a:p>
        </p:txBody>
      </p:sp>
      <p:sp>
        <p:nvSpPr>
          <p:cNvPr id="25" name="TextBox 24">
            <a:extLst>
              <a:ext uri="{FF2B5EF4-FFF2-40B4-BE49-F238E27FC236}">
                <a16:creationId xmlns:a16="http://schemas.microsoft.com/office/drawing/2014/main" id="{18A422B2-AA78-A062-B8D7-32871DE13F84}"/>
              </a:ext>
            </a:extLst>
          </p:cNvPr>
          <p:cNvSpPr txBox="1"/>
          <p:nvPr/>
        </p:nvSpPr>
        <p:spPr>
          <a:xfrm>
            <a:off x="7133185" y="4346881"/>
            <a:ext cx="2529165" cy="646331"/>
          </a:xfrm>
          <a:prstGeom prst="rect">
            <a:avLst/>
          </a:prstGeom>
          <a:noFill/>
        </p:spPr>
        <p:txBody>
          <a:bodyPr wrap="square" rtlCol="0">
            <a:spAutoFit/>
          </a:bodyPr>
          <a:lstStyle/>
          <a:p>
            <a:r>
              <a:rPr lang="en-FR" b="1" dirty="0">
                <a:solidFill>
                  <a:srgbClr val="FF0000"/>
                </a:solidFill>
              </a:rPr>
              <a:t>Altération des fonctions supérieures</a:t>
            </a:r>
          </a:p>
        </p:txBody>
      </p:sp>
    </p:spTree>
    <p:extLst>
      <p:ext uri="{BB962C8B-B14F-4D97-AF65-F5344CB8AC3E}">
        <p14:creationId xmlns:p14="http://schemas.microsoft.com/office/powerpoint/2010/main" val="2244319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Dossier progressif 2</a:t>
            </a:r>
          </a:p>
        </p:txBody>
      </p:sp>
      <p:sp>
        <p:nvSpPr>
          <p:cNvPr id="4" name="Text Placeholder 2">
            <a:extLst>
              <a:ext uri="{FF2B5EF4-FFF2-40B4-BE49-F238E27FC236}">
                <a16:creationId xmlns:a16="http://schemas.microsoft.com/office/drawing/2014/main" id="{16BDF1AE-40AE-C69A-B6FF-6E820A9BB7ED}"/>
              </a:ext>
            </a:extLst>
          </p:cNvPr>
          <p:cNvSpPr txBox="1">
            <a:spLocks/>
          </p:cNvSpPr>
          <p:nvPr/>
        </p:nvSpPr>
        <p:spPr>
          <a:xfrm>
            <a:off x="1188720" y="1690688"/>
            <a:ext cx="9814560" cy="4262282"/>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3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À l’examen clinique, M. D semble </a:t>
            </a:r>
            <a:r>
              <a:rPr lang="fr-FR" sz="2300" b="1" kern="100" dirty="0">
                <a:effectLst/>
                <a:latin typeface="Calibri" panose="020F0502020204030204" pitchFamily="34" charset="0"/>
                <a:ea typeface="Aptos" panose="020B0004020202020204" pitchFamily="34" charset="0"/>
                <a:cs typeface="Calibri" panose="020F0502020204030204" pitchFamily="34" charset="0"/>
              </a:rPr>
              <a:t>désorienté dans le temps </a:t>
            </a:r>
            <a:r>
              <a:rPr lang="fr-FR" sz="23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et répond de façon adaptée </a:t>
            </a:r>
            <a:r>
              <a:rPr lang="fr-FR" sz="2300" b="1" kern="100" dirty="0">
                <a:effectLst/>
                <a:latin typeface="Calibri" panose="020F0502020204030204" pitchFamily="34" charset="0"/>
                <a:ea typeface="Aptos" panose="020B0004020202020204" pitchFamily="34" charset="0"/>
                <a:cs typeface="Calibri" panose="020F0502020204030204" pitchFamily="34" charset="0"/>
              </a:rPr>
              <a:t>mais ralentie </a:t>
            </a:r>
            <a:r>
              <a:rPr lang="fr-FR" sz="23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aux ordres simples. Le reste de l’examen clinique est sans particularité, et ne retrouve en particulier </a:t>
            </a:r>
            <a:r>
              <a:rPr lang="fr-FR" sz="2300" b="1" kern="100" dirty="0">
                <a:effectLst/>
                <a:latin typeface="Calibri" panose="020F0502020204030204" pitchFamily="34" charset="0"/>
                <a:ea typeface="Aptos" panose="020B0004020202020204" pitchFamily="34" charset="0"/>
                <a:cs typeface="Calibri" panose="020F0502020204030204" pitchFamily="34" charset="0"/>
              </a:rPr>
              <a:t>pas de déficit neurologique focal, de raideur nucale, ni de lésion cutanée</a:t>
            </a:r>
            <a:r>
              <a:rPr lang="fr-FR" sz="23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a:t>
            </a:r>
            <a:endParaRPr lang="en-FR" sz="23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endParaRPr>
          </a:p>
          <a:p>
            <a:pPr marL="0" indent="0">
              <a:buNone/>
            </a:pPr>
            <a:r>
              <a:rPr lang="fr-FR" sz="23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Vous parvenez à joindre la compagne de M. D qui vous explique que le patient est </a:t>
            </a:r>
            <a:r>
              <a:rPr lang="fr-FR" sz="2300" b="1" kern="100" dirty="0">
                <a:effectLst/>
                <a:latin typeface="Calibri" panose="020F0502020204030204" pitchFamily="34" charset="0"/>
                <a:ea typeface="Aptos" panose="020B0004020202020204" pitchFamily="34" charset="0"/>
                <a:cs typeface="Calibri" panose="020F0502020204030204" pitchFamily="34" charset="0"/>
              </a:rPr>
              <a:t>fébrile depuis 1 semaine environ</a:t>
            </a:r>
            <a:r>
              <a:rPr lang="fr-FR" sz="23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avec des températures mesurées au domicile </a:t>
            </a:r>
            <a:r>
              <a:rPr lang="fr-FR" sz="2300" b="1" kern="100" dirty="0">
                <a:effectLst/>
                <a:latin typeface="Calibri" panose="020F0502020204030204" pitchFamily="34" charset="0"/>
                <a:ea typeface="Aptos" panose="020B0004020202020204" pitchFamily="34" charset="0"/>
                <a:cs typeface="Calibri" panose="020F0502020204030204" pitchFamily="34" charset="0"/>
              </a:rPr>
              <a:t>entre 38.5°C et 40°C</a:t>
            </a:r>
            <a:r>
              <a:rPr lang="fr-FR" sz="2300" b="1"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a:t>
            </a:r>
            <a:r>
              <a:rPr lang="fr-FR" sz="23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Elle vous explique également qu’il a présenté dans la journée </a:t>
            </a:r>
            <a:r>
              <a:rPr lang="fr-FR" sz="2300" b="1" kern="100" dirty="0">
                <a:effectLst/>
                <a:latin typeface="Calibri" panose="020F0502020204030204" pitchFamily="34" charset="0"/>
                <a:ea typeface="Aptos" panose="020B0004020202020204" pitchFamily="34" charset="0"/>
                <a:cs typeface="Calibri" panose="020F0502020204030204" pitchFamily="34" charset="0"/>
              </a:rPr>
              <a:t>plusieurs épisodes de désorientation avec propos incohérents</a:t>
            </a:r>
            <a:r>
              <a:rPr lang="fr-FR" sz="23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raison pour laquelle elle l’a poussé à consulter aux urgences.</a:t>
            </a:r>
            <a:endParaRPr lang="en-FR" sz="23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659998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Dossier progressif 2</a:t>
            </a:r>
          </a:p>
        </p:txBody>
      </p:sp>
      <p:sp>
        <p:nvSpPr>
          <p:cNvPr id="4" name="Text Placeholder 2">
            <a:extLst>
              <a:ext uri="{FF2B5EF4-FFF2-40B4-BE49-F238E27FC236}">
                <a16:creationId xmlns:a16="http://schemas.microsoft.com/office/drawing/2014/main" id="{16BDF1AE-40AE-C69A-B6FF-6E820A9BB7ED}"/>
              </a:ext>
            </a:extLst>
          </p:cNvPr>
          <p:cNvSpPr txBox="1">
            <a:spLocks/>
          </p:cNvSpPr>
          <p:nvPr/>
        </p:nvSpPr>
        <p:spPr>
          <a:xfrm>
            <a:off x="1188720" y="1690688"/>
            <a:ext cx="9814560" cy="4262282"/>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kern="100" dirty="0">
                <a:effectLst/>
                <a:latin typeface="Calibri" panose="020F0502020204030204" pitchFamily="34" charset="0"/>
                <a:ea typeface="Aptos" panose="020B0004020202020204" pitchFamily="34" charset="0"/>
                <a:cs typeface="Calibri" panose="020F0502020204030204" pitchFamily="34" charset="0"/>
              </a:rPr>
              <a:t>Vous avez demandé le prélèvement d’un premier bilan biologique, dont les résultats sont les suivants :</a:t>
            </a:r>
            <a:endParaRPr lang="en-FR" sz="24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buFont typeface="Aptos" panose="020B0004020202020204" pitchFamily="34" charset="0"/>
              <a:buChar char="-"/>
            </a:pPr>
            <a:r>
              <a:rPr lang="fr-FR" sz="2400" kern="100" dirty="0">
                <a:effectLst/>
                <a:latin typeface="Calibri" panose="020F0502020204030204" pitchFamily="34" charset="0"/>
                <a:ea typeface="Aptos" panose="020B0004020202020204" pitchFamily="34" charset="0"/>
                <a:cs typeface="Calibri" panose="020F0502020204030204" pitchFamily="34" charset="0"/>
              </a:rPr>
              <a:t>Numération formule sanguine : </a:t>
            </a:r>
            <a:r>
              <a:rPr lang="fr-FR" sz="2400" kern="100" dirty="0" err="1">
                <a:effectLst/>
                <a:latin typeface="Calibri" panose="020F0502020204030204" pitchFamily="34" charset="0"/>
                <a:ea typeface="Aptos" panose="020B0004020202020204" pitchFamily="34" charset="0"/>
                <a:cs typeface="Calibri" panose="020F0502020204030204" pitchFamily="34" charset="0"/>
              </a:rPr>
              <a:t>Hb</a:t>
            </a:r>
            <a:r>
              <a:rPr lang="fr-FR" sz="2400" kern="100" dirty="0">
                <a:effectLst/>
                <a:latin typeface="Calibri" panose="020F0502020204030204" pitchFamily="34" charset="0"/>
                <a:ea typeface="Aptos" panose="020B0004020202020204" pitchFamily="34" charset="0"/>
                <a:cs typeface="Calibri" panose="020F0502020204030204" pitchFamily="34" charset="0"/>
              </a:rPr>
              <a:t> 13.5 g/</a:t>
            </a:r>
            <a:r>
              <a:rPr lang="fr-FR" sz="2400" kern="100" dirty="0" err="1">
                <a:effectLst/>
                <a:latin typeface="Calibri" panose="020F0502020204030204" pitchFamily="34" charset="0"/>
                <a:ea typeface="Aptos" panose="020B0004020202020204" pitchFamily="34" charset="0"/>
                <a:cs typeface="Calibri" panose="020F0502020204030204" pitchFamily="34" charset="0"/>
              </a:rPr>
              <a:t>dL</a:t>
            </a:r>
            <a:r>
              <a:rPr lang="fr-FR" sz="2400" kern="100" dirty="0">
                <a:effectLst/>
                <a:latin typeface="Calibri" panose="020F0502020204030204" pitchFamily="34" charset="0"/>
                <a:ea typeface="Aptos" panose="020B0004020202020204" pitchFamily="34" charset="0"/>
                <a:cs typeface="Calibri" panose="020F0502020204030204" pitchFamily="34" charset="0"/>
              </a:rPr>
              <a:t>, plaquettes 225 G/L, leucocytes 12.04 G/L (formule : PNN 9.22 G/L, </a:t>
            </a:r>
            <a:r>
              <a:rPr lang="fr-FR" sz="2400" b="1" kern="100" dirty="0">
                <a:effectLst/>
                <a:latin typeface="Calibri" panose="020F0502020204030204" pitchFamily="34" charset="0"/>
                <a:ea typeface="Aptos" panose="020B0004020202020204" pitchFamily="34" charset="0"/>
                <a:cs typeface="Calibri" panose="020F0502020204030204" pitchFamily="34" charset="0"/>
              </a:rPr>
              <a:t>lymphocytes 0.86 G/L</a:t>
            </a:r>
            <a:r>
              <a:rPr lang="fr-FR" sz="2400" kern="100" dirty="0">
                <a:effectLst/>
                <a:latin typeface="Calibri" panose="020F0502020204030204" pitchFamily="34" charset="0"/>
                <a:ea typeface="Aptos" panose="020B0004020202020204" pitchFamily="34" charset="0"/>
                <a:cs typeface="Calibri" panose="020F0502020204030204" pitchFamily="34" charset="0"/>
              </a:rPr>
              <a:t>, monocytes 1.33 G/L).</a:t>
            </a:r>
            <a:endParaRPr lang="en-FR" sz="24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buFont typeface="Aptos" panose="020B0004020202020204" pitchFamily="34" charset="0"/>
              <a:buChar char="-"/>
            </a:pPr>
            <a:r>
              <a:rPr lang="fr-FR" sz="2400" kern="100" dirty="0">
                <a:effectLst/>
                <a:latin typeface="Calibri" panose="020F0502020204030204" pitchFamily="34" charset="0"/>
                <a:ea typeface="Aptos" panose="020B0004020202020204" pitchFamily="34" charset="0"/>
                <a:cs typeface="Calibri" panose="020F0502020204030204" pitchFamily="34" charset="0"/>
              </a:rPr>
              <a:t>Ionogramme sanguin : sodium 133 </a:t>
            </a:r>
            <a:r>
              <a:rPr lang="fr-FR" sz="2400" kern="100" dirty="0" err="1">
                <a:effectLst/>
                <a:latin typeface="Calibri" panose="020F0502020204030204" pitchFamily="34" charset="0"/>
                <a:ea typeface="Aptos" panose="020B0004020202020204" pitchFamily="34" charset="0"/>
                <a:cs typeface="Calibri" panose="020F0502020204030204" pitchFamily="34" charset="0"/>
              </a:rPr>
              <a:t>mmol</a:t>
            </a:r>
            <a:r>
              <a:rPr lang="fr-FR" sz="2400" kern="100" dirty="0">
                <a:effectLst/>
                <a:latin typeface="Calibri" panose="020F0502020204030204" pitchFamily="34" charset="0"/>
                <a:ea typeface="Aptos" panose="020B0004020202020204" pitchFamily="34" charset="0"/>
                <a:cs typeface="Calibri" panose="020F0502020204030204" pitchFamily="34" charset="0"/>
              </a:rPr>
              <a:t>/L, potassium 4.1 </a:t>
            </a:r>
            <a:r>
              <a:rPr lang="fr-FR" sz="2400" kern="100" dirty="0" err="1">
                <a:effectLst/>
                <a:latin typeface="Calibri" panose="020F0502020204030204" pitchFamily="34" charset="0"/>
                <a:ea typeface="Aptos" panose="020B0004020202020204" pitchFamily="34" charset="0"/>
                <a:cs typeface="Calibri" panose="020F0502020204030204" pitchFamily="34" charset="0"/>
              </a:rPr>
              <a:t>mmol</a:t>
            </a:r>
            <a:r>
              <a:rPr lang="fr-FR" sz="2400" kern="100" dirty="0">
                <a:effectLst/>
                <a:latin typeface="Calibri" panose="020F0502020204030204" pitchFamily="34" charset="0"/>
                <a:ea typeface="Aptos" panose="020B0004020202020204" pitchFamily="34" charset="0"/>
                <a:cs typeface="Calibri" panose="020F0502020204030204" pitchFamily="34" charset="0"/>
              </a:rPr>
              <a:t>/L, bicarbonate 28 </a:t>
            </a:r>
            <a:r>
              <a:rPr lang="fr-FR" sz="2400" kern="100" dirty="0" err="1">
                <a:effectLst/>
                <a:latin typeface="Calibri" panose="020F0502020204030204" pitchFamily="34" charset="0"/>
                <a:ea typeface="Aptos" panose="020B0004020202020204" pitchFamily="34" charset="0"/>
                <a:cs typeface="Calibri" panose="020F0502020204030204" pitchFamily="34" charset="0"/>
              </a:rPr>
              <a:t>mmol</a:t>
            </a:r>
            <a:r>
              <a:rPr lang="fr-FR" sz="2400" kern="100" dirty="0">
                <a:effectLst/>
                <a:latin typeface="Calibri" panose="020F0502020204030204" pitchFamily="34" charset="0"/>
                <a:ea typeface="Aptos" panose="020B0004020202020204" pitchFamily="34" charset="0"/>
                <a:cs typeface="Calibri" panose="020F0502020204030204" pitchFamily="34" charset="0"/>
              </a:rPr>
              <a:t>/L, urée 4 </a:t>
            </a:r>
            <a:r>
              <a:rPr lang="fr-FR" sz="2400" kern="100" dirty="0" err="1">
                <a:effectLst/>
                <a:latin typeface="Calibri" panose="020F0502020204030204" pitchFamily="34" charset="0"/>
                <a:ea typeface="Aptos" panose="020B0004020202020204" pitchFamily="34" charset="0"/>
                <a:cs typeface="Calibri" panose="020F0502020204030204" pitchFamily="34" charset="0"/>
              </a:rPr>
              <a:t>mmol</a:t>
            </a:r>
            <a:r>
              <a:rPr lang="fr-FR" sz="2400" kern="100" dirty="0">
                <a:effectLst/>
                <a:latin typeface="Calibri" panose="020F0502020204030204" pitchFamily="34" charset="0"/>
                <a:ea typeface="Aptos" panose="020B0004020202020204" pitchFamily="34" charset="0"/>
                <a:cs typeface="Calibri" panose="020F0502020204030204" pitchFamily="34" charset="0"/>
              </a:rPr>
              <a:t>/L, créatinine 56 µmol/L.</a:t>
            </a:r>
            <a:endParaRPr lang="en-FR" sz="24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buFont typeface="Aptos" panose="020B0004020202020204" pitchFamily="34" charset="0"/>
              <a:buChar char="-"/>
            </a:pPr>
            <a:r>
              <a:rPr lang="fr-FR" sz="2400" kern="100" dirty="0">
                <a:effectLst/>
                <a:latin typeface="Calibri" panose="020F0502020204030204" pitchFamily="34" charset="0"/>
                <a:ea typeface="Aptos" panose="020B0004020202020204" pitchFamily="34" charset="0"/>
                <a:cs typeface="Calibri" panose="020F0502020204030204" pitchFamily="34" charset="0"/>
              </a:rPr>
              <a:t>CRP 8.1 mg/L.</a:t>
            </a:r>
            <a:endParaRPr lang="en-FR" sz="2400" kern="100" dirty="0">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4242415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CC4A-BA84-7DDA-BEBB-D38634D5F6F4}"/>
              </a:ext>
            </a:extLst>
          </p:cNvPr>
          <p:cNvSpPr>
            <a:spLocks noGrp="1"/>
          </p:cNvSpPr>
          <p:nvPr>
            <p:ph type="title"/>
          </p:nvPr>
        </p:nvSpPr>
        <p:spPr/>
        <p:txBody>
          <a:bodyPr/>
          <a:lstStyle/>
          <a:p>
            <a:pPr algn="r"/>
            <a:r>
              <a:rPr lang="en-FR" dirty="0"/>
              <a:t>Dossier progressif 1</a:t>
            </a:r>
          </a:p>
        </p:txBody>
      </p:sp>
      <p:sp>
        <p:nvSpPr>
          <p:cNvPr id="4" name="Text Placeholder 2">
            <a:extLst>
              <a:ext uri="{FF2B5EF4-FFF2-40B4-BE49-F238E27FC236}">
                <a16:creationId xmlns:a16="http://schemas.microsoft.com/office/drawing/2014/main" id="{0C572732-21EE-BF78-7DC4-68CBA5BA23B4}"/>
              </a:ext>
            </a:extLst>
          </p:cNvPr>
          <p:cNvSpPr txBox="1">
            <a:spLocks/>
          </p:cNvSpPr>
          <p:nvPr/>
        </p:nvSpPr>
        <p:spPr>
          <a:xfrm>
            <a:off x="632460" y="2012394"/>
            <a:ext cx="10927079" cy="132556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lgn="just">
              <a:spcAft>
                <a:spcPts val="750"/>
              </a:spcAft>
              <a:buNone/>
            </a:pPr>
            <a:r>
              <a:rPr lang="fr-FR" sz="2600" b="1" u="sng" dirty="0">
                <a:latin typeface="Calibri" panose="020F0502020204030204" pitchFamily="34" charset="0"/>
                <a:ea typeface="Calibri" panose="020F0502020204030204" pitchFamily="34" charset="0"/>
                <a:cs typeface="Times New Roman (Corps CS)"/>
              </a:rPr>
              <a:t>QROC 2 :</a:t>
            </a:r>
            <a:endParaRPr lang="en-FR" sz="2600" dirty="0">
              <a:latin typeface="Calibri" panose="020F0502020204030204" pitchFamily="34" charset="0"/>
              <a:ea typeface="Calibri" panose="020F0502020204030204" pitchFamily="34" charset="0"/>
              <a:cs typeface="Times New Roman (Corps CS)"/>
            </a:endParaRPr>
          </a:p>
          <a:p>
            <a:pPr marL="19050" indent="0" algn="just">
              <a:spcAft>
                <a:spcPts val="750"/>
              </a:spcAft>
              <a:buNone/>
            </a:pPr>
            <a:r>
              <a:rPr lang="fr-FR" sz="2600" b="1" dirty="0">
                <a:latin typeface="Calibri" panose="020F0502020204030204" pitchFamily="34" charset="0"/>
                <a:ea typeface="Calibri" panose="020F0502020204030204" pitchFamily="34" charset="0"/>
                <a:cs typeface="Times New Roman (Corps CS)"/>
              </a:rPr>
              <a:t>À ce stade de la prise en charge, quel examen devez-vous réaliser ? </a:t>
            </a:r>
            <a:endParaRPr lang="en-FR" sz="2600" b="1" dirty="0">
              <a:latin typeface="Calibri" panose="020F0502020204030204" pitchFamily="34" charset="0"/>
              <a:ea typeface="Calibri" panose="020F0502020204030204" pitchFamily="34" charset="0"/>
              <a:cs typeface="Times New Roman (Corps CS)"/>
            </a:endParaRPr>
          </a:p>
        </p:txBody>
      </p:sp>
      <p:sp>
        <p:nvSpPr>
          <p:cNvPr id="5" name="TextBox 4">
            <a:extLst>
              <a:ext uri="{FF2B5EF4-FFF2-40B4-BE49-F238E27FC236}">
                <a16:creationId xmlns:a16="http://schemas.microsoft.com/office/drawing/2014/main" id="{58C59435-F5E6-D550-3E7F-E400AFDC1442}"/>
              </a:ext>
            </a:extLst>
          </p:cNvPr>
          <p:cNvSpPr txBox="1"/>
          <p:nvPr/>
        </p:nvSpPr>
        <p:spPr>
          <a:xfrm>
            <a:off x="987876" y="5089277"/>
            <a:ext cx="10216244" cy="492443"/>
          </a:xfrm>
          <a:prstGeom prst="rect">
            <a:avLst/>
          </a:prstGeom>
          <a:noFill/>
        </p:spPr>
        <p:txBody>
          <a:bodyPr wrap="square" rtlCol="0">
            <a:spAutoFit/>
          </a:bodyPr>
          <a:lstStyle/>
          <a:p>
            <a:pPr algn="ctr"/>
            <a:r>
              <a:rPr lang="en-FR" sz="2600" b="1" dirty="0">
                <a:latin typeface="Calibri" panose="020F0502020204030204" pitchFamily="34" charset="0"/>
                <a:cs typeface="Calibri" panose="020F0502020204030204" pitchFamily="34" charset="0"/>
              </a:rPr>
              <a:t>→ Réponse :</a:t>
            </a:r>
            <a:r>
              <a:rPr lang="en-FR" sz="2600" dirty="0">
                <a:latin typeface="Calibri" panose="020F0502020204030204" pitchFamily="34" charset="0"/>
                <a:cs typeface="Calibri" panose="020F0502020204030204" pitchFamily="34" charset="0"/>
              </a:rPr>
              <a:t> ponction lombaire</a:t>
            </a:r>
            <a:endParaRPr lang="en-FR" sz="26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9A05CE1-8B32-7B60-122D-E009AB9B6B68}"/>
              </a:ext>
            </a:extLst>
          </p:cNvPr>
          <p:cNvSpPr txBox="1"/>
          <p:nvPr/>
        </p:nvSpPr>
        <p:spPr>
          <a:xfrm>
            <a:off x="966786" y="3337957"/>
            <a:ext cx="10258425" cy="1400383"/>
          </a:xfrm>
          <a:prstGeom prst="rect">
            <a:avLst/>
          </a:prstGeom>
          <a:solidFill>
            <a:srgbClr val="D1E7ED"/>
          </a:solidFill>
          <a:ln w="19050">
            <a:solidFill>
              <a:schemeClr val="tx1"/>
            </a:solidFill>
          </a:ln>
        </p:spPr>
        <p:txBody>
          <a:bodyPr wrap="square" rtlCol="0">
            <a:spAutoFit/>
          </a:bodyPr>
          <a:lstStyle/>
          <a:p>
            <a:pPr algn="ctr">
              <a:spcAft>
                <a:spcPts val="800"/>
              </a:spcAft>
            </a:pPr>
            <a:r>
              <a:rPr lang="en-FR" sz="2400" dirty="0"/>
              <a:t>En synthèse :</a:t>
            </a:r>
          </a:p>
          <a:p>
            <a:pPr algn="ctr">
              <a:spcAft>
                <a:spcPts val="1000"/>
              </a:spcAft>
            </a:pPr>
            <a:r>
              <a:rPr lang="en-FR" sz="2300" b="1" dirty="0"/>
              <a:t>Céphalée fébrile </a:t>
            </a:r>
            <a:r>
              <a:rPr lang="en-FR" sz="2300" dirty="0"/>
              <a:t>avec </a:t>
            </a:r>
            <a:r>
              <a:rPr lang="en-FR" sz="2300" b="1" dirty="0"/>
              <a:t>trouble de vigilance </a:t>
            </a:r>
            <a:r>
              <a:rPr lang="en-FR" sz="2300" dirty="0"/>
              <a:t>chez un sujet jeune sans comorbidité</a:t>
            </a:r>
          </a:p>
          <a:p>
            <a:pPr algn="ctr">
              <a:spcAft>
                <a:spcPts val="1000"/>
              </a:spcAft>
            </a:pPr>
            <a:r>
              <a:rPr lang="en-FR" sz="2300" dirty="0"/>
              <a:t>= éliminer une méningo-encéphalite +++++ </a:t>
            </a:r>
            <a:endParaRPr lang="en-FR" sz="2300" b="1" dirty="0"/>
          </a:p>
        </p:txBody>
      </p:sp>
    </p:spTree>
    <p:extLst>
      <p:ext uri="{BB962C8B-B14F-4D97-AF65-F5344CB8AC3E}">
        <p14:creationId xmlns:p14="http://schemas.microsoft.com/office/powerpoint/2010/main" val="18073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card with blue text&#10;&#10;Description automatically generated">
            <a:extLst>
              <a:ext uri="{FF2B5EF4-FFF2-40B4-BE49-F238E27FC236}">
                <a16:creationId xmlns:a16="http://schemas.microsoft.com/office/drawing/2014/main" id="{7BF17314-76AB-AEFE-FF19-83975CBB84CF}"/>
              </a:ext>
            </a:extLst>
          </p:cNvPr>
          <p:cNvPicPr>
            <a:picLocks noChangeAspect="1"/>
          </p:cNvPicPr>
          <p:nvPr/>
        </p:nvPicPr>
        <p:blipFill>
          <a:blip r:embed="rId3"/>
          <a:stretch>
            <a:fillRect/>
          </a:stretch>
        </p:blipFill>
        <p:spPr>
          <a:xfrm>
            <a:off x="3452475" y="192621"/>
            <a:ext cx="5287050" cy="2626469"/>
          </a:xfrm>
          <a:prstGeom prst="rect">
            <a:avLst/>
          </a:prstGeom>
        </p:spPr>
      </p:pic>
      <p:grpSp>
        <p:nvGrpSpPr>
          <p:cNvPr id="11" name="Group 10">
            <a:extLst>
              <a:ext uri="{FF2B5EF4-FFF2-40B4-BE49-F238E27FC236}">
                <a16:creationId xmlns:a16="http://schemas.microsoft.com/office/drawing/2014/main" id="{9794C425-78E5-56A8-5040-56EEAA5A0ABF}"/>
              </a:ext>
            </a:extLst>
          </p:cNvPr>
          <p:cNvGrpSpPr/>
          <p:nvPr/>
        </p:nvGrpSpPr>
        <p:grpSpPr>
          <a:xfrm>
            <a:off x="1964958" y="3107261"/>
            <a:ext cx="8262083" cy="3401229"/>
            <a:chOff x="1964958" y="3076265"/>
            <a:chExt cx="8262083" cy="3401229"/>
          </a:xfrm>
        </p:grpSpPr>
        <p:pic>
          <p:nvPicPr>
            <p:cNvPr id="9" name="Picture 8" descr="A screenshot of a computer&#10;&#10;Description automatically generated">
              <a:extLst>
                <a:ext uri="{FF2B5EF4-FFF2-40B4-BE49-F238E27FC236}">
                  <a16:creationId xmlns:a16="http://schemas.microsoft.com/office/drawing/2014/main" id="{73734CEA-3A4E-C424-EC35-639B226BC65A}"/>
                </a:ext>
              </a:extLst>
            </p:cNvPr>
            <p:cNvPicPr>
              <a:picLocks noChangeAspect="1"/>
            </p:cNvPicPr>
            <p:nvPr/>
          </p:nvPicPr>
          <p:blipFill rotWithShape="1">
            <a:blip r:embed="rId4"/>
            <a:srcRect l="681" t="329" r="422"/>
            <a:stretch/>
          </p:blipFill>
          <p:spPr>
            <a:xfrm>
              <a:off x="1964958" y="3076265"/>
              <a:ext cx="8262083" cy="3401229"/>
            </a:xfrm>
            <a:prstGeom prst="rect">
              <a:avLst/>
            </a:prstGeom>
            <a:ln w="12700">
              <a:solidFill>
                <a:schemeClr val="tx1"/>
              </a:solidFill>
            </a:ln>
          </p:spPr>
        </p:pic>
        <p:sp>
          <p:nvSpPr>
            <p:cNvPr id="10" name="Rectangle 9">
              <a:extLst>
                <a:ext uri="{FF2B5EF4-FFF2-40B4-BE49-F238E27FC236}">
                  <a16:creationId xmlns:a16="http://schemas.microsoft.com/office/drawing/2014/main" id="{9A30E123-0205-71B4-499D-31D9B38186D6}"/>
                </a:ext>
              </a:extLst>
            </p:cNvPr>
            <p:cNvSpPr/>
            <p:nvPr/>
          </p:nvSpPr>
          <p:spPr>
            <a:xfrm>
              <a:off x="2200275" y="4400549"/>
              <a:ext cx="7715250" cy="10715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grpSp>
    </p:spTree>
    <p:extLst>
      <p:ext uri="{BB962C8B-B14F-4D97-AF65-F5344CB8AC3E}">
        <p14:creationId xmlns:p14="http://schemas.microsoft.com/office/powerpoint/2010/main" val="772299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medical document&#10;&#10;Description automatically generated">
            <a:extLst>
              <a:ext uri="{FF2B5EF4-FFF2-40B4-BE49-F238E27FC236}">
                <a16:creationId xmlns:a16="http://schemas.microsoft.com/office/drawing/2014/main" id="{7EACF175-DC02-CC71-068D-CFF02250F03B}"/>
              </a:ext>
            </a:extLst>
          </p:cNvPr>
          <p:cNvPicPr>
            <a:picLocks noChangeAspect="1"/>
          </p:cNvPicPr>
          <p:nvPr/>
        </p:nvPicPr>
        <p:blipFill>
          <a:blip r:embed="rId2"/>
          <a:stretch>
            <a:fillRect/>
          </a:stretch>
        </p:blipFill>
        <p:spPr>
          <a:xfrm>
            <a:off x="1708150" y="600524"/>
            <a:ext cx="8775700" cy="5656951"/>
          </a:xfrm>
          <a:prstGeom prst="rect">
            <a:avLst/>
          </a:prstGeom>
          <a:ln w="12700">
            <a:solidFill>
              <a:schemeClr val="tx1"/>
            </a:solidFill>
          </a:ln>
        </p:spPr>
      </p:pic>
      <p:sp>
        <p:nvSpPr>
          <p:cNvPr id="6" name="Rectangle 5">
            <a:extLst>
              <a:ext uri="{FF2B5EF4-FFF2-40B4-BE49-F238E27FC236}">
                <a16:creationId xmlns:a16="http://schemas.microsoft.com/office/drawing/2014/main" id="{20AF6128-EC2F-23FB-726E-592495784EEA}"/>
              </a:ext>
            </a:extLst>
          </p:cNvPr>
          <p:cNvSpPr/>
          <p:nvPr/>
        </p:nvSpPr>
        <p:spPr>
          <a:xfrm>
            <a:off x="1814513" y="600524"/>
            <a:ext cx="8543925" cy="189978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Tree>
    <p:extLst>
      <p:ext uri="{BB962C8B-B14F-4D97-AF65-F5344CB8AC3E}">
        <p14:creationId xmlns:p14="http://schemas.microsoft.com/office/powerpoint/2010/main" val="2168473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screen with white text&#10;&#10;Description automatically generated">
            <a:extLst>
              <a:ext uri="{FF2B5EF4-FFF2-40B4-BE49-F238E27FC236}">
                <a16:creationId xmlns:a16="http://schemas.microsoft.com/office/drawing/2014/main" id="{DB1734F8-FE74-66C4-1A97-1DD093C1576D}"/>
              </a:ext>
            </a:extLst>
          </p:cNvPr>
          <p:cNvPicPr>
            <a:picLocks noChangeAspect="1"/>
          </p:cNvPicPr>
          <p:nvPr/>
        </p:nvPicPr>
        <p:blipFill>
          <a:blip r:embed="rId2"/>
          <a:stretch>
            <a:fillRect/>
          </a:stretch>
        </p:blipFill>
        <p:spPr>
          <a:xfrm>
            <a:off x="1814575" y="223812"/>
            <a:ext cx="8562850" cy="6410375"/>
          </a:xfrm>
          <a:prstGeom prst="rect">
            <a:avLst/>
          </a:prstGeom>
          <a:ln w="12700">
            <a:solidFill>
              <a:schemeClr val="tx1"/>
            </a:solidFill>
          </a:ln>
        </p:spPr>
      </p:pic>
      <p:sp>
        <p:nvSpPr>
          <p:cNvPr id="6" name="Rectangle 5">
            <a:extLst>
              <a:ext uri="{FF2B5EF4-FFF2-40B4-BE49-F238E27FC236}">
                <a16:creationId xmlns:a16="http://schemas.microsoft.com/office/drawing/2014/main" id="{4F4CCD13-97B1-2719-C298-C821A1CA80EF}"/>
              </a:ext>
            </a:extLst>
          </p:cNvPr>
          <p:cNvSpPr/>
          <p:nvPr/>
        </p:nvSpPr>
        <p:spPr>
          <a:xfrm>
            <a:off x="2300288" y="1714500"/>
            <a:ext cx="7615237" cy="8001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Tree>
    <p:extLst>
      <p:ext uri="{BB962C8B-B14F-4D97-AF65-F5344CB8AC3E}">
        <p14:creationId xmlns:p14="http://schemas.microsoft.com/office/powerpoint/2010/main" val="1625815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Dossier progressif 2</a:t>
            </a:r>
          </a:p>
        </p:txBody>
      </p:sp>
      <p:sp>
        <p:nvSpPr>
          <p:cNvPr id="4" name="Text Placeholder 2">
            <a:extLst>
              <a:ext uri="{FF2B5EF4-FFF2-40B4-BE49-F238E27FC236}">
                <a16:creationId xmlns:a16="http://schemas.microsoft.com/office/drawing/2014/main" id="{16BDF1AE-40AE-C69A-B6FF-6E820A9BB7ED}"/>
              </a:ext>
            </a:extLst>
          </p:cNvPr>
          <p:cNvSpPr txBox="1">
            <a:spLocks/>
          </p:cNvSpPr>
          <p:nvPr/>
        </p:nvSpPr>
        <p:spPr>
          <a:xfrm>
            <a:off x="1188720" y="1719264"/>
            <a:ext cx="9814560" cy="738187"/>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300" kern="100" dirty="0">
                <a:effectLst/>
                <a:latin typeface="Calibri" panose="020F0502020204030204" pitchFamily="34" charset="0"/>
                <a:ea typeface="Aptos" panose="020B0004020202020204" pitchFamily="34" charset="0"/>
                <a:cs typeface="Calibri" panose="020F0502020204030204" pitchFamily="34" charset="0"/>
              </a:rPr>
              <a:t>Vous avez réalisé une ponction lombaire. L’aspect macroscopique du liquide recueilli est représenté ci-dessous.</a:t>
            </a:r>
            <a:endParaRPr lang="en-FR" sz="2300"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2559612D-847F-0962-7484-DB2D1F6C738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FR"/>
          </a:p>
        </p:txBody>
      </p:sp>
      <p:pic>
        <p:nvPicPr>
          <p:cNvPr id="1025" name="Picture 3" descr="undefined">
            <a:extLst>
              <a:ext uri="{FF2B5EF4-FFF2-40B4-BE49-F238E27FC236}">
                <a16:creationId xmlns:a16="http://schemas.microsoft.com/office/drawing/2014/main" id="{AB42334A-C449-5C7A-AEB3-38DA1E5B33F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95725" y="2676767"/>
            <a:ext cx="4400550" cy="381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20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Dossier progressif 1</a:t>
            </a:r>
          </a:p>
        </p:txBody>
      </p:sp>
      <p:sp>
        <p:nvSpPr>
          <p:cNvPr id="4" name="Text Placeholder 2">
            <a:extLst>
              <a:ext uri="{FF2B5EF4-FFF2-40B4-BE49-F238E27FC236}">
                <a16:creationId xmlns:a16="http://schemas.microsoft.com/office/drawing/2014/main" id="{16BDF1AE-40AE-C69A-B6FF-6E820A9BB7ED}"/>
              </a:ext>
            </a:extLst>
          </p:cNvPr>
          <p:cNvSpPr txBox="1">
            <a:spLocks/>
          </p:cNvSpPr>
          <p:nvPr/>
        </p:nvSpPr>
        <p:spPr>
          <a:xfrm>
            <a:off x="1188720" y="1690688"/>
            <a:ext cx="9814560" cy="42622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Médecin urgentiste, vous recevez </a:t>
            </a:r>
            <a:r>
              <a:rPr lang="fr-FR" sz="2000" b="1" kern="100" dirty="0">
                <a:effectLst/>
                <a:latin typeface="Calibri" panose="020F0502020204030204" pitchFamily="34" charset="0"/>
                <a:ea typeface="Aptos" panose="020B0004020202020204" pitchFamily="34" charset="0"/>
                <a:cs typeface="Calibri" panose="020F0502020204030204" pitchFamily="34" charset="0"/>
              </a:rPr>
              <a:t>M. HT, 23 ans, pour douleur thoracique</a:t>
            </a:r>
            <a:r>
              <a:rPr lang="fr-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a:t>
            </a:r>
            <a:endParaRPr lang="en-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endParaRPr>
          </a:p>
          <a:p>
            <a:pPr marL="0" indent="0">
              <a:buNone/>
            </a:pPr>
            <a:r>
              <a:rPr lang="fr-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M. HT est assistant dentaire en cabinet. Il ne rapporte aucun antécédent médical notable, pas de consommation de tabac ni d’autre toxique, injecté ou inhalé.</a:t>
            </a:r>
            <a:endParaRPr lang="en-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endParaRPr>
          </a:p>
          <a:p>
            <a:pPr marL="0" indent="0">
              <a:buNone/>
            </a:pPr>
            <a:r>
              <a:rPr lang="fr-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À l’interrogatoire, M. HT vous décrit une </a:t>
            </a:r>
            <a:r>
              <a:rPr lang="fr-FR" sz="2000" b="1" kern="100" dirty="0">
                <a:effectLst/>
                <a:latin typeface="Calibri" panose="020F0502020204030204" pitchFamily="34" charset="0"/>
                <a:ea typeface="Aptos" panose="020B0004020202020204" pitchFamily="34" charset="0"/>
                <a:cs typeface="Calibri" panose="020F0502020204030204" pitchFamily="34" charset="0"/>
              </a:rPr>
              <a:t>fièvre d’apparition brutale il y a une semaine, jusqu’à 39.5°C</a:t>
            </a:r>
            <a:r>
              <a:rPr lang="fr-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L’</a:t>
            </a:r>
            <a:r>
              <a:rPr lang="fr-FR" sz="2000" kern="100" dirty="0" err="1">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auto-test</a:t>
            </a:r>
            <a:r>
              <a:rPr lang="fr-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COVID-19 réalisé au domicile par le patient était négatif. Le patient vous explique s’être auto-médiqué par du Paracétamol </a:t>
            </a:r>
            <a:r>
              <a:rPr lang="fr-FR" sz="2000" b="1" kern="100" dirty="0">
                <a:effectLst/>
                <a:latin typeface="Calibri" panose="020F0502020204030204" pitchFamily="34" charset="0"/>
                <a:ea typeface="Aptos" panose="020B0004020202020204" pitchFamily="34" charset="0"/>
                <a:cs typeface="Calibri" panose="020F0502020204030204" pitchFamily="34" charset="0"/>
              </a:rPr>
              <a:t>et de l’Ibuprofène</a:t>
            </a:r>
            <a:r>
              <a:rPr lang="fr-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a:t>
            </a:r>
            <a:endParaRPr lang="en-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endParaRPr>
          </a:p>
          <a:p>
            <a:pPr marL="0" indent="0">
              <a:buNone/>
            </a:pPr>
            <a:r>
              <a:rPr lang="fr-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La symptomatologie s’est </a:t>
            </a:r>
            <a:r>
              <a:rPr lang="fr-FR" sz="2000" kern="100" dirty="0">
                <a:effectLst/>
                <a:latin typeface="Calibri" panose="020F0502020204030204" pitchFamily="34" charset="0"/>
                <a:ea typeface="Aptos" panose="020B0004020202020204" pitchFamily="34" charset="0"/>
                <a:cs typeface="Calibri" panose="020F0502020204030204" pitchFamily="34" charset="0"/>
              </a:rPr>
              <a:t>aggravée</a:t>
            </a:r>
            <a:r>
              <a:rPr lang="fr-FR" sz="2000" b="1" kern="100" dirty="0">
                <a:effectLst/>
                <a:latin typeface="Calibri" panose="020F0502020204030204" pitchFamily="34" charset="0"/>
                <a:ea typeface="Aptos" panose="020B0004020202020204" pitchFamily="34" charset="0"/>
                <a:cs typeface="Calibri" panose="020F0502020204030204" pitchFamily="34" charset="0"/>
              </a:rPr>
              <a:t> ce jour </a:t>
            </a:r>
            <a:r>
              <a:rPr lang="fr-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avec l’apparition d’un </a:t>
            </a:r>
            <a:r>
              <a:rPr lang="fr-FR" sz="2000" b="1" kern="100" dirty="0">
                <a:effectLst/>
                <a:latin typeface="Calibri" panose="020F0502020204030204" pitchFamily="34" charset="0"/>
                <a:ea typeface="Aptos" panose="020B0004020202020204" pitchFamily="34" charset="0"/>
                <a:cs typeface="Calibri" panose="020F0502020204030204" pitchFamily="34" charset="0"/>
              </a:rPr>
              <a:t>essoufflement</a:t>
            </a:r>
            <a:r>
              <a:rPr lang="fr-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et d’une </a:t>
            </a:r>
            <a:r>
              <a:rPr lang="fr-FR" sz="2000" b="1" kern="100" dirty="0">
                <a:effectLst/>
                <a:latin typeface="Calibri" panose="020F0502020204030204" pitchFamily="34" charset="0"/>
                <a:ea typeface="Aptos" panose="020B0004020202020204" pitchFamily="34" charset="0"/>
                <a:cs typeface="Calibri" panose="020F0502020204030204" pitchFamily="34" charset="0"/>
              </a:rPr>
              <a:t>douleur du côté gauche de la poitrine</a:t>
            </a:r>
            <a:r>
              <a:rPr lang="fr-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motivant la consultation aux urgences.</a:t>
            </a:r>
            <a:endParaRPr lang="en-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endParaRPr>
          </a:p>
          <a:p>
            <a:pPr marL="0" indent="0">
              <a:buNone/>
            </a:pPr>
            <a:r>
              <a:rPr lang="fr-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Les paramètres vitaux relevés sont les suivants : PA 124/69 </a:t>
            </a:r>
            <a:r>
              <a:rPr lang="fr-FR" sz="2000" kern="100" dirty="0" err="1">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mmHg</a:t>
            </a:r>
            <a:r>
              <a:rPr lang="fr-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a:t>
            </a:r>
            <a:r>
              <a:rPr lang="fr-FR" sz="2000" b="1" kern="100" dirty="0">
                <a:effectLst/>
                <a:latin typeface="Calibri" panose="020F0502020204030204" pitchFamily="34" charset="0"/>
                <a:ea typeface="Aptos" panose="020B0004020202020204" pitchFamily="34" charset="0"/>
                <a:cs typeface="Calibri" panose="020F0502020204030204" pitchFamily="34" charset="0"/>
              </a:rPr>
              <a:t>FC 130/min, </a:t>
            </a:r>
            <a:r>
              <a:rPr lang="fr-FR" sz="2000" b="1" kern="100" dirty="0" err="1">
                <a:effectLst/>
                <a:latin typeface="Calibri" panose="020F0502020204030204" pitchFamily="34" charset="0"/>
                <a:ea typeface="Aptos" panose="020B0004020202020204" pitchFamily="34" charset="0"/>
                <a:cs typeface="Calibri" panose="020F0502020204030204" pitchFamily="34" charset="0"/>
              </a:rPr>
              <a:t>T</a:t>
            </a:r>
            <a:r>
              <a:rPr lang="fr-FR" sz="2000" b="1" kern="100" dirty="0">
                <a:effectLst/>
                <a:latin typeface="Calibri" panose="020F0502020204030204" pitchFamily="34" charset="0"/>
                <a:ea typeface="Aptos" panose="020B0004020202020204" pitchFamily="34" charset="0"/>
                <a:cs typeface="Calibri" panose="020F0502020204030204" pitchFamily="34" charset="0"/>
              </a:rPr>
              <a:t> 39.3°C, </a:t>
            </a:r>
            <a:r>
              <a:rPr lang="fr-FR" sz="2000" b="1" kern="100" dirty="0" err="1">
                <a:effectLst/>
                <a:latin typeface="Calibri" panose="020F0502020204030204" pitchFamily="34" charset="0"/>
                <a:ea typeface="Aptos" panose="020B0004020202020204" pitchFamily="34" charset="0"/>
                <a:cs typeface="Calibri" panose="020F0502020204030204" pitchFamily="34" charset="0"/>
              </a:rPr>
              <a:t>oxygéno-requérance</a:t>
            </a:r>
            <a:r>
              <a:rPr lang="fr-FR" sz="2000" b="1" kern="100" dirty="0">
                <a:effectLst/>
                <a:latin typeface="Calibri" panose="020F0502020204030204" pitchFamily="34" charset="0"/>
                <a:ea typeface="Aptos" panose="020B0004020202020204" pitchFamily="34" charset="0"/>
                <a:cs typeface="Calibri" panose="020F0502020204030204" pitchFamily="34" charset="0"/>
              </a:rPr>
              <a:t> à 3 L/min pour obtenir une SpO2 à 95%. </a:t>
            </a:r>
            <a:endParaRPr lang="en-FR" sz="2000" b="1" kern="100" dirty="0">
              <a:effectLst/>
              <a:latin typeface="Calibri" panose="020F0502020204030204" pitchFamily="34" charset="0"/>
              <a:ea typeface="Aptos" panose="020B0004020202020204" pitchFamily="34" charset="0"/>
              <a:cs typeface="Calibri" panose="020F0502020204030204" pitchFamily="34" charset="0"/>
            </a:endParaRPr>
          </a:p>
          <a:p>
            <a:pPr marL="0" indent="0">
              <a:buNone/>
            </a:pPr>
            <a:r>
              <a:rPr lang="fr-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À l’examen clinique, vous mesurez une </a:t>
            </a:r>
            <a:r>
              <a:rPr lang="fr-FR" sz="2000" b="1" kern="100" dirty="0">
                <a:effectLst/>
                <a:latin typeface="Calibri" panose="020F0502020204030204" pitchFamily="34" charset="0"/>
                <a:ea typeface="Aptos" panose="020B0004020202020204" pitchFamily="34" charset="0"/>
                <a:cs typeface="Calibri" panose="020F0502020204030204" pitchFamily="34" charset="0"/>
              </a:rPr>
              <a:t>FR à 28/min sans signe de lutte</a:t>
            </a:r>
            <a:r>
              <a:rPr lang="fr-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Vous notez à l’auscultation pulmonaire un </a:t>
            </a:r>
            <a:r>
              <a:rPr lang="fr-FR" sz="2000" b="1" kern="100" dirty="0">
                <a:effectLst/>
                <a:latin typeface="Calibri" panose="020F0502020204030204" pitchFamily="34" charset="0"/>
                <a:ea typeface="Aptos" panose="020B0004020202020204" pitchFamily="34" charset="0"/>
                <a:cs typeface="Calibri" panose="020F0502020204030204" pitchFamily="34" charset="0"/>
              </a:rPr>
              <a:t>foyer de crépitants dans le champ pulmonaire gauche</a:t>
            </a:r>
            <a:r>
              <a:rPr lang="fr-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rPr>
              <a:t>. Le reste de l’examen est sans particularité.</a:t>
            </a:r>
            <a:endParaRPr lang="en-FR" sz="20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821772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Dossier progressif 2</a:t>
            </a:r>
          </a:p>
        </p:txBody>
      </p:sp>
      <p:sp>
        <p:nvSpPr>
          <p:cNvPr id="3" name="Text Placeholder 2">
            <a:extLst>
              <a:ext uri="{FF2B5EF4-FFF2-40B4-BE49-F238E27FC236}">
                <a16:creationId xmlns:a16="http://schemas.microsoft.com/office/drawing/2014/main" id="{5AC3EE94-1BDF-4A86-777B-439C662792C6}"/>
              </a:ext>
            </a:extLst>
          </p:cNvPr>
          <p:cNvSpPr txBox="1">
            <a:spLocks/>
          </p:cNvSpPr>
          <p:nvPr/>
        </p:nvSpPr>
        <p:spPr>
          <a:xfrm>
            <a:off x="632460" y="1690688"/>
            <a:ext cx="10927079" cy="39929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lgn="just">
              <a:spcAft>
                <a:spcPts val="750"/>
              </a:spcAft>
              <a:buNone/>
            </a:pPr>
            <a:r>
              <a:rPr lang="fr-FR" sz="2600" b="1" u="sng" dirty="0">
                <a:latin typeface="Calibri" panose="020F0502020204030204" pitchFamily="34" charset="0"/>
                <a:ea typeface="Calibri" panose="020F0502020204030204" pitchFamily="34" charset="0"/>
                <a:cs typeface="Times New Roman (Corps CS)"/>
              </a:rPr>
              <a:t>QRP 3 :</a:t>
            </a:r>
            <a:endParaRPr lang="en-FR" sz="2600" dirty="0">
              <a:latin typeface="Calibri" panose="020F0502020204030204" pitchFamily="34" charset="0"/>
              <a:ea typeface="Calibri" panose="020F0502020204030204" pitchFamily="34" charset="0"/>
              <a:cs typeface="Times New Roman (Corps CS)"/>
            </a:endParaRPr>
          </a:p>
          <a:p>
            <a:pPr marL="19050" indent="0" algn="just">
              <a:spcAft>
                <a:spcPts val="750"/>
              </a:spcAft>
              <a:buNone/>
            </a:pPr>
            <a:r>
              <a:rPr lang="fr-FR" sz="2600" dirty="0">
                <a:latin typeface="Calibri" panose="020F0502020204030204" pitchFamily="34" charset="0"/>
                <a:ea typeface="Calibri" panose="020F0502020204030204" pitchFamily="34" charset="0"/>
                <a:cs typeface="Times New Roman (Corps CS)"/>
              </a:rPr>
              <a:t>À ce stade de la prise en charge, quelles sont les deux étiologies à évoquer parmi les suivantes ?</a:t>
            </a:r>
            <a:endParaRPr lang="en-FR" sz="2600"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A. Méningo-encéphalite bactérienne à pneumocoque</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B. Méningo-encéphalite herpétique</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C. Méningo-encéphalite tuberculeuse</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D. Méningo-encéphalite à VZV</a:t>
            </a:r>
            <a:endParaRPr lang="fr-FR" i="1"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E. Méningo-encéphalite non-infectieuse</a:t>
            </a:r>
            <a:endParaRPr lang="en-FR" dirty="0">
              <a:latin typeface="Calibri" panose="020F0502020204030204" pitchFamily="34" charset="0"/>
              <a:ea typeface="Calibri" panose="020F0502020204030204" pitchFamily="34" charset="0"/>
              <a:cs typeface="Times New Roman (Corps CS)"/>
            </a:endParaRPr>
          </a:p>
        </p:txBody>
      </p:sp>
      <p:sp>
        <p:nvSpPr>
          <p:cNvPr id="5" name="TextBox 4">
            <a:extLst>
              <a:ext uri="{FF2B5EF4-FFF2-40B4-BE49-F238E27FC236}">
                <a16:creationId xmlns:a16="http://schemas.microsoft.com/office/drawing/2014/main" id="{655995B6-F421-BADA-2127-D4CE34AC9341}"/>
              </a:ext>
            </a:extLst>
          </p:cNvPr>
          <p:cNvSpPr txBox="1"/>
          <p:nvPr/>
        </p:nvSpPr>
        <p:spPr>
          <a:xfrm>
            <a:off x="7423786" y="5293924"/>
            <a:ext cx="3335654" cy="523220"/>
          </a:xfrm>
          <a:prstGeom prst="rect">
            <a:avLst/>
          </a:prstGeom>
          <a:noFill/>
        </p:spPr>
        <p:txBody>
          <a:bodyPr wrap="square" rtlCol="0">
            <a:spAutoFit/>
          </a:bodyPr>
          <a:lstStyle/>
          <a:p>
            <a:r>
              <a:rPr lang="en-FR" sz="2800" b="1" dirty="0">
                <a:latin typeface="Calibri" panose="020F0502020204030204" pitchFamily="34" charset="0"/>
                <a:cs typeface="Calibri" panose="020F0502020204030204" pitchFamily="34" charset="0"/>
              </a:rPr>
              <a:t>→ Réponses : B, D</a:t>
            </a:r>
          </a:p>
        </p:txBody>
      </p:sp>
    </p:spTree>
    <p:extLst>
      <p:ext uri="{BB962C8B-B14F-4D97-AF65-F5344CB8AC3E}">
        <p14:creationId xmlns:p14="http://schemas.microsoft.com/office/powerpoint/2010/main" val="21449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Dossier progressif 2</a:t>
            </a:r>
          </a:p>
        </p:txBody>
      </p:sp>
      <p:sp>
        <p:nvSpPr>
          <p:cNvPr id="3" name="Text Placeholder 2">
            <a:extLst>
              <a:ext uri="{FF2B5EF4-FFF2-40B4-BE49-F238E27FC236}">
                <a16:creationId xmlns:a16="http://schemas.microsoft.com/office/drawing/2014/main" id="{5AC3EE94-1BDF-4A86-777B-439C662792C6}"/>
              </a:ext>
            </a:extLst>
          </p:cNvPr>
          <p:cNvSpPr txBox="1">
            <a:spLocks/>
          </p:cNvSpPr>
          <p:nvPr/>
        </p:nvSpPr>
        <p:spPr>
          <a:xfrm>
            <a:off x="632460" y="1690688"/>
            <a:ext cx="10927079" cy="39929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lgn="just">
              <a:spcAft>
                <a:spcPts val="750"/>
              </a:spcAft>
              <a:buNone/>
            </a:pPr>
            <a:r>
              <a:rPr lang="fr-FR" sz="2600" b="1" u="sng" dirty="0">
                <a:latin typeface="Calibri" panose="020F0502020204030204" pitchFamily="34" charset="0"/>
                <a:ea typeface="Calibri" panose="020F0502020204030204" pitchFamily="34" charset="0"/>
                <a:cs typeface="Times New Roman (Corps CS)"/>
              </a:rPr>
              <a:t>QRP 4 :</a:t>
            </a:r>
            <a:endParaRPr lang="en-FR" sz="2600" dirty="0">
              <a:latin typeface="Calibri" panose="020F0502020204030204" pitchFamily="34" charset="0"/>
              <a:ea typeface="Calibri" panose="020F0502020204030204" pitchFamily="34" charset="0"/>
              <a:cs typeface="Times New Roman (Corps CS)"/>
            </a:endParaRPr>
          </a:p>
          <a:p>
            <a:pPr marL="19050" indent="0" algn="just">
              <a:spcAft>
                <a:spcPts val="750"/>
              </a:spcAft>
              <a:buNone/>
            </a:pPr>
            <a:r>
              <a:rPr lang="fr-FR" sz="2600" dirty="0">
                <a:latin typeface="Calibri" panose="020F0502020204030204" pitchFamily="34" charset="0"/>
                <a:ea typeface="Calibri" panose="020F0502020204030204" pitchFamily="34" charset="0"/>
                <a:cs typeface="Times New Roman (Corps CS)"/>
              </a:rPr>
              <a:t>Parmi les micro-organismes suivant, quels sont les deux qui devront être impérativement recherchés par PCR sur le LCS ?</a:t>
            </a:r>
            <a:endParaRPr lang="en-FR" sz="2600"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A. VIH</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B. Entérovirus</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C. Herpes simplex virus (HSV)</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D. Virus d’</a:t>
            </a:r>
            <a:r>
              <a:rPr lang="fr-FR" dirty="0" err="1">
                <a:latin typeface="Calibri" panose="020F0502020204030204" pitchFamily="34" charset="0"/>
                <a:ea typeface="Calibri" panose="020F0502020204030204" pitchFamily="34" charset="0"/>
                <a:cs typeface="Times New Roman (Corps CS)"/>
              </a:rPr>
              <a:t>Ebstein</a:t>
            </a:r>
            <a:r>
              <a:rPr lang="fr-FR" dirty="0">
                <a:latin typeface="Calibri" panose="020F0502020204030204" pitchFamily="34" charset="0"/>
                <a:ea typeface="Calibri" panose="020F0502020204030204" pitchFamily="34" charset="0"/>
                <a:cs typeface="Times New Roman (Corps CS)"/>
              </a:rPr>
              <a:t>-Barr (EBV)</a:t>
            </a:r>
            <a:endParaRPr lang="fr-FR" i="1"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E. </a:t>
            </a:r>
            <a:r>
              <a:rPr lang="fr-FR" dirty="0" err="1">
                <a:latin typeface="Calibri" panose="020F0502020204030204" pitchFamily="34" charset="0"/>
                <a:ea typeface="Calibri" panose="020F0502020204030204" pitchFamily="34" charset="0"/>
                <a:cs typeface="Times New Roman (Corps CS)"/>
              </a:rPr>
              <a:t>Varicella</a:t>
            </a:r>
            <a:r>
              <a:rPr lang="fr-FR" dirty="0">
                <a:latin typeface="Calibri" panose="020F0502020204030204" pitchFamily="34" charset="0"/>
                <a:ea typeface="Calibri" panose="020F0502020204030204" pitchFamily="34" charset="0"/>
                <a:cs typeface="Times New Roman (Corps CS)"/>
              </a:rPr>
              <a:t> </a:t>
            </a:r>
            <a:r>
              <a:rPr lang="fr-FR" dirty="0" err="1">
                <a:latin typeface="Calibri" panose="020F0502020204030204" pitchFamily="34" charset="0"/>
                <a:ea typeface="Calibri" panose="020F0502020204030204" pitchFamily="34" charset="0"/>
                <a:cs typeface="Times New Roman (Corps CS)"/>
              </a:rPr>
              <a:t>zoster</a:t>
            </a:r>
            <a:r>
              <a:rPr lang="fr-FR" dirty="0">
                <a:latin typeface="Calibri" panose="020F0502020204030204" pitchFamily="34" charset="0"/>
                <a:ea typeface="Calibri" panose="020F0502020204030204" pitchFamily="34" charset="0"/>
                <a:cs typeface="Times New Roman (Corps CS)"/>
              </a:rPr>
              <a:t> virus (VZV)</a:t>
            </a:r>
            <a:endParaRPr lang="en-FR" dirty="0">
              <a:latin typeface="Calibri" panose="020F0502020204030204" pitchFamily="34" charset="0"/>
              <a:ea typeface="Calibri" panose="020F0502020204030204" pitchFamily="34" charset="0"/>
              <a:cs typeface="Times New Roman (Corps CS)"/>
            </a:endParaRPr>
          </a:p>
        </p:txBody>
      </p:sp>
      <p:sp>
        <p:nvSpPr>
          <p:cNvPr id="5" name="TextBox 4">
            <a:extLst>
              <a:ext uri="{FF2B5EF4-FFF2-40B4-BE49-F238E27FC236}">
                <a16:creationId xmlns:a16="http://schemas.microsoft.com/office/drawing/2014/main" id="{655995B6-F421-BADA-2127-D4CE34AC9341}"/>
              </a:ext>
            </a:extLst>
          </p:cNvPr>
          <p:cNvSpPr txBox="1"/>
          <p:nvPr/>
        </p:nvSpPr>
        <p:spPr>
          <a:xfrm>
            <a:off x="7423786" y="5293924"/>
            <a:ext cx="3335654" cy="523220"/>
          </a:xfrm>
          <a:prstGeom prst="rect">
            <a:avLst/>
          </a:prstGeom>
          <a:noFill/>
        </p:spPr>
        <p:txBody>
          <a:bodyPr wrap="square" rtlCol="0">
            <a:spAutoFit/>
          </a:bodyPr>
          <a:lstStyle/>
          <a:p>
            <a:r>
              <a:rPr lang="en-FR" sz="2800" b="1" dirty="0">
                <a:latin typeface="Calibri" panose="020F0502020204030204" pitchFamily="34" charset="0"/>
                <a:cs typeface="Calibri" panose="020F0502020204030204" pitchFamily="34" charset="0"/>
              </a:rPr>
              <a:t>→ Réponses : C, E</a:t>
            </a:r>
          </a:p>
        </p:txBody>
      </p:sp>
    </p:spTree>
    <p:extLst>
      <p:ext uri="{BB962C8B-B14F-4D97-AF65-F5344CB8AC3E}">
        <p14:creationId xmlns:p14="http://schemas.microsoft.com/office/powerpoint/2010/main" val="16225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up of a business card&#10;&#10;Description automatically generated">
            <a:extLst>
              <a:ext uri="{FF2B5EF4-FFF2-40B4-BE49-F238E27FC236}">
                <a16:creationId xmlns:a16="http://schemas.microsoft.com/office/drawing/2014/main" id="{14672363-5F7B-2FBF-6F71-95B7CFB32649}"/>
              </a:ext>
            </a:extLst>
          </p:cNvPr>
          <p:cNvPicPr>
            <a:picLocks noChangeAspect="1"/>
          </p:cNvPicPr>
          <p:nvPr/>
        </p:nvPicPr>
        <p:blipFill>
          <a:blip r:embed="rId3"/>
          <a:stretch>
            <a:fillRect/>
          </a:stretch>
        </p:blipFill>
        <p:spPr>
          <a:xfrm>
            <a:off x="1510798" y="317499"/>
            <a:ext cx="9170398" cy="2725737"/>
          </a:xfrm>
          <a:prstGeom prst="rect">
            <a:avLst/>
          </a:prstGeom>
        </p:spPr>
      </p:pic>
      <p:sp>
        <p:nvSpPr>
          <p:cNvPr id="17" name="TextBox 16">
            <a:extLst>
              <a:ext uri="{FF2B5EF4-FFF2-40B4-BE49-F238E27FC236}">
                <a16:creationId xmlns:a16="http://schemas.microsoft.com/office/drawing/2014/main" id="{F28369BB-2E6A-79C7-8812-970C4074A35A}"/>
              </a:ext>
            </a:extLst>
          </p:cNvPr>
          <p:cNvSpPr txBox="1"/>
          <p:nvPr/>
        </p:nvSpPr>
        <p:spPr>
          <a:xfrm>
            <a:off x="2108907" y="5278985"/>
            <a:ext cx="7974181" cy="707886"/>
          </a:xfrm>
          <a:prstGeom prst="rect">
            <a:avLst/>
          </a:prstGeom>
          <a:solidFill>
            <a:srgbClr val="D1E7ED"/>
          </a:solidFill>
          <a:ln w="12700">
            <a:solidFill>
              <a:schemeClr val="tx1"/>
            </a:solidFill>
          </a:ln>
        </p:spPr>
        <p:txBody>
          <a:bodyPr wrap="square" rtlCol="0">
            <a:spAutoFit/>
          </a:bodyPr>
          <a:lstStyle/>
          <a:p>
            <a:r>
              <a:rPr lang="en-FR" sz="2000" dirty="0"/>
              <a:t>→ HSV &amp; VZV = méningo-encéphalite à liquide clair </a:t>
            </a:r>
            <a:r>
              <a:rPr lang="en-FR" sz="2000" b="1" dirty="0">
                <a:highlight>
                  <a:srgbClr val="FFFF00"/>
                </a:highlight>
              </a:rPr>
              <a:t>normo-glycorachique</a:t>
            </a:r>
          </a:p>
          <a:p>
            <a:r>
              <a:rPr lang="en-FR" sz="2000" dirty="0"/>
              <a:t>→ Mtb &amp; Listeria = méningo-encéphalite à liquide clair </a:t>
            </a:r>
            <a:r>
              <a:rPr lang="en-FR" sz="2000" b="1" dirty="0">
                <a:highlight>
                  <a:srgbClr val="FFFF00"/>
                </a:highlight>
              </a:rPr>
              <a:t>hypo-glycorachique</a:t>
            </a:r>
          </a:p>
        </p:txBody>
      </p:sp>
      <p:pic>
        <p:nvPicPr>
          <p:cNvPr id="19" name="Picture 18" descr="A close-up of a blue line&#10;&#10;Description automatically generated">
            <a:extLst>
              <a:ext uri="{FF2B5EF4-FFF2-40B4-BE49-F238E27FC236}">
                <a16:creationId xmlns:a16="http://schemas.microsoft.com/office/drawing/2014/main" id="{BBD55071-D9EC-0EA3-91FD-B80B2CFC305B}"/>
              </a:ext>
            </a:extLst>
          </p:cNvPr>
          <p:cNvPicPr>
            <a:picLocks noChangeAspect="1"/>
          </p:cNvPicPr>
          <p:nvPr/>
        </p:nvPicPr>
        <p:blipFill>
          <a:blip r:embed="rId4"/>
          <a:stretch>
            <a:fillRect/>
          </a:stretch>
        </p:blipFill>
        <p:spPr>
          <a:xfrm>
            <a:off x="433391" y="3606742"/>
            <a:ext cx="5382791" cy="1034248"/>
          </a:xfrm>
          <a:prstGeom prst="rect">
            <a:avLst/>
          </a:prstGeom>
        </p:spPr>
      </p:pic>
      <p:pic>
        <p:nvPicPr>
          <p:cNvPr id="21" name="Picture 20" descr="A close-up of a text&#10;&#10;Description automatically generated">
            <a:extLst>
              <a:ext uri="{FF2B5EF4-FFF2-40B4-BE49-F238E27FC236}">
                <a16:creationId xmlns:a16="http://schemas.microsoft.com/office/drawing/2014/main" id="{8E2A4BE1-0437-F259-CEDB-24A11DB4F47F}"/>
              </a:ext>
            </a:extLst>
          </p:cNvPr>
          <p:cNvPicPr>
            <a:picLocks noChangeAspect="1"/>
          </p:cNvPicPr>
          <p:nvPr/>
        </p:nvPicPr>
        <p:blipFill>
          <a:blip r:embed="rId5"/>
          <a:stretch>
            <a:fillRect/>
          </a:stretch>
        </p:blipFill>
        <p:spPr>
          <a:xfrm>
            <a:off x="6500813" y="3585371"/>
            <a:ext cx="5257796" cy="1040252"/>
          </a:xfrm>
          <a:prstGeom prst="rect">
            <a:avLst/>
          </a:prstGeom>
        </p:spPr>
      </p:pic>
    </p:spTree>
    <p:extLst>
      <p:ext uri="{BB962C8B-B14F-4D97-AF65-F5344CB8AC3E}">
        <p14:creationId xmlns:p14="http://schemas.microsoft.com/office/powerpoint/2010/main" val="2690878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Dossier progressif 2</a:t>
            </a:r>
          </a:p>
        </p:txBody>
      </p:sp>
      <p:sp>
        <p:nvSpPr>
          <p:cNvPr id="3" name="Text Placeholder 2">
            <a:extLst>
              <a:ext uri="{FF2B5EF4-FFF2-40B4-BE49-F238E27FC236}">
                <a16:creationId xmlns:a16="http://schemas.microsoft.com/office/drawing/2014/main" id="{5AC3EE94-1BDF-4A86-777B-439C662792C6}"/>
              </a:ext>
            </a:extLst>
          </p:cNvPr>
          <p:cNvSpPr txBox="1">
            <a:spLocks/>
          </p:cNvSpPr>
          <p:nvPr/>
        </p:nvSpPr>
        <p:spPr>
          <a:xfrm>
            <a:off x="632460" y="1690688"/>
            <a:ext cx="10927079" cy="39929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lgn="just">
              <a:spcAft>
                <a:spcPts val="750"/>
              </a:spcAft>
              <a:buNone/>
            </a:pPr>
            <a:r>
              <a:rPr lang="fr-FR" sz="2600" b="1" u="sng" dirty="0">
                <a:latin typeface="Calibri" panose="020F0502020204030204" pitchFamily="34" charset="0"/>
                <a:ea typeface="Calibri" panose="020F0502020204030204" pitchFamily="34" charset="0"/>
                <a:cs typeface="Times New Roman (Corps CS)"/>
              </a:rPr>
              <a:t>QRU 5 :</a:t>
            </a:r>
            <a:endParaRPr lang="en-FR" sz="2600" dirty="0">
              <a:latin typeface="Calibri" panose="020F0502020204030204" pitchFamily="34" charset="0"/>
              <a:ea typeface="Calibri" panose="020F0502020204030204" pitchFamily="34" charset="0"/>
              <a:cs typeface="Times New Roman (Corps CS)"/>
            </a:endParaRPr>
          </a:p>
          <a:p>
            <a:pPr marL="19050" indent="0" algn="just">
              <a:spcAft>
                <a:spcPts val="750"/>
              </a:spcAft>
              <a:buNone/>
            </a:pPr>
            <a:r>
              <a:rPr lang="fr-FR" sz="2600" dirty="0">
                <a:latin typeface="Calibri" panose="020F0502020204030204" pitchFamily="34" charset="0"/>
                <a:ea typeface="Calibri" panose="020F0502020204030204" pitchFamily="34" charset="0"/>
                <a:cs typeface="Times New Roman (Corps CS)"/>
              </a:rPr>
              <a:t>Parmi les propositions thérapeutiques suivantes, quelle est celle qui doit absolument figurer sur votre prescription ?</a:t>
            </a:r>
            <a:endParaRPr lang="en-FR" sz="2600"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A. Ceftriaxone seule</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B. Ceftriaxone avec corticothérapie par Dexaméthasone</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C. Vancomycine et Rifampicine</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D. Aciclovir</a:t>
            </a:r>
            <a:endParaRPr lang="fr-FR" i="1"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E. Quadrithérapie </a:t>
            </a:r>
            <a:r>
              <a:rPr lang="fr-FR" dirty="0" err="1">
                <a:latin typeface="Calibri" panose="020F0502020204030204" pitchFamily="34" charset="0"/>
                <a:ea typeface="Calibri" panose="020F0502020204030204" pitchFamily="34" charset="0"/>
                <a:cs typeface="Times New Roman (Corps CS)"/>
              </a:rPr>
              <a:t>anti-tuberculeuse</a:t>
            </a:r>
            <a:endParaRPr lang="en-FR" dirty="0">
              <a:latin typeface="Calibri" panose="020F0502020204030204" pitchFamily="34" charset="0"/>
              <a:ea typeface="Calibri" panose="020F0502020204030204" pitchFamily="34" charset="0"/>
              <a:cs typeface="Times New Roman (Corps CS)"/>
            </a:endParaRPr>
          </a:p>
        </p:txBody>
      </p:sp>
      <p:sp>
        <p:nvSpPr>
          <p:cNvPr id="5" name="TextBox 4">
            <a:extLst>
              <a:ext uri="{FF2B5EF4-FFF2-40B4-BE49-F238E27FC236}">
                <a16:creationId xmlns:a16="http://schemas.microsoft.com/office/drawing/2014/main" id="{655995B6-F421-BADA-2127-D4CE34AC9341}"/>
              </a:ext>
            </a:extLst>
          </p:cNvPr>
          <p:cNvSpPr txBox="1"/>
          <p:nvPr/>
        </p:nvSpPr>
        <p:spPr>
          <a:xfrm>
            <a:off x="7423786" y="5293924"/>
            <a:ext cx="3335654" cy="523220"/>
          </a:xfrm>
          <a:prstGeom prst="rect">
            <a:avLst/>
          </a:prstGeom>
          <a:noFill/>
        </p:spPr>
        <p:txBody>
          <a:bodyPr wrap="square" rtlCol="0">
            <a:spAutoFit/>
          </a:bodyPr>
          <a:lstStyle/>
          <a:p>
            <a:r>
              <a:rPr lang="en-FR" sz="2800" b="1" dirty="0">
                <a:latin typeface="Calibri" panose="020F0502020204030204" pitchFamily="34" charset="0"/>
                <a:cs typeface="Calibri" panose="020F0502020204030204" pitchFamily="34" charset="0"/>
              </a:rPr>
              <a:t>→ Réponse : D</a:t>
            </a:r>
          </a:p>
        </p:txBody>
      </p:sp>
    </p:spTree>
    <p:extLst>
      <p:ext uri="{BB962C8B-B14F-4D97-AF65-F5344CB8AC3E}">
        <p14:creationId xmlns:p14="http://schemas.microsoft.com/office/powerpoint/2010/main" val="214900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C6C3AA1-3307-8226-BE77-C6F847C326BB}"/>
              </a:ext>
            </a:extLst>
          </p:cNvPr>
          <p:cNvSpPr txBox="1"/>
          <p:nvPr/>
        </p:nvSpPr>
        <p:spPr>
          <a:xfrm>
            <a:off x="440884" y="178895"/>
            <a:ext cx="4467767" cy="369332"/>
          </a:xfrm>
          <a:prstGeom prst="rect">
            <a:avLst/>
          </a:prstGeom>
          <a:noFill/>
          <a:ln w="12700">
            <a:solidFill>
              <a:schemeClr val="tx1"/>
            </a:solidFill>
          </a:ln>
        </p:spPr>
        <p:txBody>
          <a:bodyPr wrap="square" rtlCol="0">
            <a:spAutoFit/>
          </a:bodyPr>
          <a:lstStyle/>
          <a:p>
            <a:pPr algn="ctr"/>
            <a:r>
              <a:rPr lang="en-FR" dirty="0"/>
              <a:t>Syndrome méningé ± encéphalitique</a:t>
            </a:r>
          </a:p>
        </p:txBody>
      </p:sp>
      <p:sp>
        <p:nvSpPr>
          <p:cNvPr id="9" name="TextBox 8">
            <a:extLst>
              <a:ext uri="{FF2B5EF4-FFF2-40B4-BE49-F238E27FC236}">
                <a16:creationId xmlns:a16="http://schemas.microsoft.com/office/drawing/2014/main" id="{1849A9CC-BDB3-8AF1-CBB5-42393CEF4191}"/>
              </a:ext>
            </a:extLst>
          </p:cNvPr>
          <p:cNvSpPr txBox="1"/>
          <p:nvPr/>
        </p:nvSpPr>
        <p:spPr>
          <a:xfrm>
            <a:off x="1146134" y="1048441"/>
            <a:ext cx="3057266" cy="369332"/>
          </a:xfrm>
          <a:prstGeom prst="rect">
            <a:avLst/>
          </a:prstGeom>
          <a:noFill/>
          <a:ln w="12700">
            <a:solidFill>
              <a:schemeClr val="tx1"/>
            </a:solidFill>
          </a:ln>
        </p:spPr>
        <p:txBody>
          <a:bodyPr wrap="square" rtlCol="0">
            <a:spAutoFit/>
          </a:bodyPr>
          <a:lstStyle/>
          <a:p>
            <a:pPr algn="ctr"/>
            <a:r>
              <a:rPr lang="en-FR" b="1" dirty="0">
                <a:highlight>
                  <a:srgbClr val="FFFF00"/>
                </a:highlight>
              </a:rPr>
              <a:t>1. PL contre-indiquée ?</a:t>
            </a:r>
          </a:p>
        </p:txBody>
      </p:sp>
      <p:sp>
        <p:nvSpPr>
          <p:cNvPr id="10" name="TextBox 9">
            <a:extLst>
              <a:ext uri="{FF2B5EF4-FFF2-40B4-BE49-F238E27FC236}">
                <a16:creationId xmlns:a16="http://schemas.microsoft.com/office/drawing/2014/main" id="{B668B8F9-C8BD-73CE-159B-CF50CF17C61C}"/>
              </a:ext>
            </a:extLst>
          </p:cNvPr>
          <p:cNvSpPr txBox="1"/>
          <p:nvPr/>
        </p:nvSpPr>
        <p:spPr>
          <a:xfrm>
            <a:off x="1147221" y="2067941"/>
            <a:ext cx="3057266" cy="369332"/>
          </a:xfrm>
          <a:prstGeom prst="rect">
            <a:avLst/>
          </a:prstGeom>
          <a:noFill/>
          <a:ln w="12700">
            <a:solidFill>
              <a:schemeClr val="tx1"/>
            </a:solidFill>
          </a:ln>
        </p:spPr>
        <p:txBody>
          <a:bodyPr wrap="square" rtlCol="0">
            <a:spAutoFit/>
          </a:bodyPr>
          <a:lstStyle/>
          <a:p>
            <a:pPr algn="ctr"/>
            <a:r>
              <a:rPr lang="en-FR" b="1" dirty="0"/>
              <a:t>PL </a:t>
            </a:r>
            <a:r>
              <a:rPr lang="en-FR" dirty="0"/>
              <a:t>(+ hémocultures)</a:t>
            </a:r>
          </a:p>
        </p:txBody>
      </p:sp>
      <p:cxnSp>
        <p:nvCxnSpPr>
          <p:cNvPr id="11" name="Straight Arrow Connector 10">
            <a:extLst>
              <a:ext uri="{FF2B5EF4-FFF2-40B4-BE49-F238E27FC236}">
                <a16:creationId xmlns:a16="http://schemas.microsoft.com/office/drawing/2014/main" id="{912719F4-767C-7CC8-2E6E-A1DB7D16DCEB}"/>
              </a:ext>
            </a:extLst>
          </p:cNvPr>
          <p:cNvCxnSpPr>
            <a:cxnSpLocks/>
            <a:stCxn id="9" idx="2"/>
            <a:endCxn id="10" idx="0"/>
          </p:cNvCxnSpPr>
          <p:nvPr/>
        </p:nvCxnSpPr>
        <p:spPr>
          <a:xfrm>
            <a:off x="2674767" y="1417773"/>
            <a:ext cx="1087" cy="6501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91D3494-0E6D-5274-FF23-7C24B8770BCA}"/>
              </a:ext>
            </a:extLst>
          </p:cNvPr>
          <p:cNvCxnSpPr>
            <a:cxnSpLocks/>
          </p:cNvCxnSpPr>
          <p:nvPr/>
        </p:nvCxnSpPr>
        <p:spPr>
          <a:xfrm flipV="1">
            <a:off x="4203401" y="1227654"/>
            <a:ext cx="1340149" cy="54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354EEE0-BDDB-7B5C-08F8-8F06DCF246BC}"/>
              </a:ext>
            </a:extLst>
          </p:cNvPr>
          <p:cNvCxnSpPr>
            <a:cxnSpLocks/>
          </p:cNvCxnSpPr>
          <p:nvPr/>
        </p:nvCxnSpPr>
        <p:spPr>
          <a:xfrm>
            <a:off x="2674767" y="548227"/>
            <a:ext cx="0" cy="4947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4D97244-E858-73B6-3BA5-3B64B4AD1461}"/>
              </a:ext>
            </a:extLst>
          </p:cNvPr>
          <p:cNvSpPr txBox="1"/>
          <p:nvPr/>
        </p:nvSpPr>
        <p:spPr>
          <a:xfrm>
            <a:off x="4221663" y="912116"/>
            <a:ext cx="1225992" cy="338554"/>
          </a:xfrm>
          <a:prstGeom prst="rect">
            <a:avLst/>
          </a:prstGeom>
          <a:noFill/>
        </p:spPr>
        <p:txBody>
          <a:bodyPr wrap="square" rtlCol="0">
            <a:spAutoFit/>
          </a:bodyPr>
          <a:lstStyle/>
          <a:p>
            <a:pPr algn="ctr"/>
            <a:r>
              <a:rPr lang="en-FR" sz="1600" dirty="0"/>
              <a:t>oui</a:t>
            </a:r>
          </a:p>
        </p:txBody>
      </p:sp>
      <p:sp>
        <p:nvSpPr>
          <p:cNvPr id="16" name="TextBox 15">
            <a:extLst>
              <a:ext uri="{FF2B5EF4-FFF2-40B4-BE49-F238E27FC236}">
                <a16:creationId xmlns:a16="http://schemas.microsoft.com/office/drawing/2014/main" id="{EE14C234-E3FC-AFCE-6830-A1FF98A5E7A2}"/>
              </a:ext>
            </a:extLst>
          </p:cNvPr>
          <p:cNvSpPr txBox="1"/>
          <p:nvPr/>
        </p:nvSpPr>
        <p:spPr>
          <a:xfrm>
            <a:off x="1759920" y="1532302"/>
            <a:ext cx="1225992" cy="338554"/>
          </a:xfrm>
          <a:prstGeom prst="rect">
            <a:avLst/>
          </a:prstGeom>
          <a:noFill/>
        </p:spPr>
        <p:txBody>
          <a:bodyPr wrap="square" rtlCol="0">
            <a:spAutoFit/>
          </a:bodyPr>
          <a:lstStyle/>
          <a:p>
            <a:pPr algn="ctr"/>
            <a:r>
              <a:rPr lang="en-FR" sz="1600" dirty="0"/>
              <a:t>non</a:t>
            </a:r>
          </a:p>
        </p:txBody>
      </p:sp>
      <p:cxnSp>
        <p:nvCxnSpPr>
          <p:cNvPr id="17" name="Straight Arrow Connector 16">
            <a:extLst>
              <a:ext uri="{FF2B5EF4-FFF2-40B4-BE49-F238E27FC236}">
                <a16:creationId xmlns:a16="http://schemas.microsoft.com/office/drawing/2014/main" id="{898AF5C9-23E9-1410-209A-126BC08216DF}"/>
              </a:ext>
            </a:extLst>
          </p:cNvPr>
          <p:cNvCxnSpPr>
            <a:cxnSpLocks/>
            <a:stCxn id="10" idx="2"/>
            <a:endCxn id="19" idx="0"/>
          </p:cNvCxnSpPr>
          <p:nvPr/>
        </p:nvCxnSpPr>
        <p:spPr>
          <a:xfrm flipH="1">
            <a:off x="2671983" y="2437273"/>
            <a:ext cx="3871" cy="6647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D457086-81E3-818D-A518-3741A658377D}"/>
              </a:ext>
            </a:extLst>
          </p:cNvPr>
          <p:cNvSpPr txBox="1"/>
          <p:nvPr/>
        </p:nvSpPr>
        <p:spPr>
          <a:xfrm>
            <a:off x="1143350" y="3102069"/>
            <a:ext cx="3057265" cy="369332"/>
          </a:xfrm>
          <a:prstGeom prst="rect">
            <a:avLst/>
          </a:prstGeom>
          <a:noFill/>
          <a:ln w="12700">
            <a:solidFill>
              <a:schemeClr val="tx1"/>
            </a:solidFill>
          </a:ln>
        </p:spPr>
        <p:txBody>
          <a:bodyPr wrap="square" rtlCol="0">
            <a:spAutoFit/>
          </a:bodyPr>
          <a:lstStyle/>
          <a:p>
            <a:pPr algn="ctr"/>
            <a:r>
              <a:rPr lang="en-FR" b="1" dirty="0">
                <a:highlight>
                  <a:srgbClr val="FFFF00"/>
                </a:highlight>
              </a:rPr>
              <a:t>2. Liquide trouble ?</a:t>
            </a:r>
          </a:p>
        </p:txBody>
      </p:sp>
      <p:sp>
        <p:nvSpPr>
          <p:cNvPr id="20" name="TextBox 19">
            <a:extLst>
              <a:ext uri="{FF2B5EF4-FFF2-40B4-BE49-F238E27FC236}">
                <a16:creationId xmlns:a16="http://schemas.microsoft.com/office/drawing/2014/main" id="{628941E5-8C7E-D993-C891-DC7193EB8B7C}"/>
              </a:ext>
            </a:extLst>
          </p:cNvPr>
          <p:cNvSpPr txBox="1"/>
          <p:nvPr/>
        </p:nvSpPr>
        <p:spPr>
          <a:xfrm>
            <a:off x="5543550" y="904488"/>
            <a:ext cx="4712699" cy="646331"/>
          </a:xfrm>
          <a:prstGeom prst="rect">
            <a:avLst/>
          </a:prstGeom>
          <a:noFill/>
          <a:ln w="12700">
            <a:solidFill>
              <a:schemeClr val="tx1"/>
            </a:solidFill>
          </a:ln>
        </p:spPr>
        <p:txBody>
          <a:bodyPr wrap="square" rtlCol="0">
            <a:spAutoFit/>
          </a:bodyPr>
          <a:lstStyle/>
          <a:p>
            <a:pPr algn="ctr"/>
            <a:r>
              <a:rPr lang="en-FR" dirty="0"/>
              <a:t>Hémocultures + anti-infectieux (± DXM)</a:t>
            </a:r>
          </a:p>
          <a:p>
            <a:pPr algn="ctr"/>
            <a:r>
              <a:rPr lang="en-FR" dirty="0"/>
              <a:t>TDMc + PL si possible </a:t>
            </a:r>
          </a:p>
        </p:txBody>
      </p:sp>
      <p:cxnSp>
        <p:nvCxnSpPr>
          <p:cNvPr id="21" name="Straight Arrow Connector 20">
            <a:extLst>
              <a:ext uri="{FF2B5EF4-FFF2-40B4-BE49-F238E27FC236}">
                <a16:creationId xmlns:a16="http://schemas.microsoft.com/office/drawing/2014/main" id="{B24BBECC-EDB4-D713-BEB0-157AF5CD1CED}"/>
              </a:ext>
            </a:extLst>
          </p:cNvPr>
          <p:cNvCxnSpPr>
            <a:cxnSpLocks/>
          </p:cNvCxnSpPr>
          <p:nvPr/>
        </p:nvCxnSpPr>
        <p:spPr>
          <a:xfrm>
            <a:off x="2679677" y="3471401"/>
            <a:ext cx="0" cy="6983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00FC6CB-1625-A4E3-B904-C5E3382E4ED3}"/>
              </a:ext>
            </a:extLst>
          </p:cNvPr>
          <p:cNvSpPr txBox="1"/>
          <p:nvPr/>
        </p:nvSpPr>
        <p:spPr>
          <a:xfrm>
            <a:off x="1143349" y="4169755"/>
            <a:ext cx="3057266" cy="646331"/>
          </a:xfrm>
          <a:prstGeom prst="rect">
            <a:avLst/>
          </a:prstGeom>
          <a:noFill/>
          <a:ln w="12700">
            <a:solidFill>
              <a:schemeClr val="tx1"/>
            </a:solidFill>
          </a:ln>
        </p:spPr>
        <p:txBody>
          <a:bodyPr wrap="square" rtlCol="0">
            <a:spAutoFit/>
          </a:bodyPr>
          <a:lstStyle/>
          <a:p>
            <a:pPr algn="ctr"/>
            <a:r>
              <a:rPr lang="en-FR" dirty="0"/>
              <a:t>Orientation selon 1ers résultats de l’analyse LCS</a:t>
            </a:r>
          </a:p>
        </p:txBody>
      </p:sp>
      <p:sp>
        <p:nvSpPr>
          <p:cNvPr id="23" name="TextBox 22">
            <a:extLst>
              <a:ext uri="{FF2B5EF4-FFF2-40B4-BE49-F238E27FC236}">
                <a16:creationId xmlns:a16="http://schemas.microsoft.com/office/drawing/2014/main" id="{23687E7F-0F0D-963D-65F3-32467F06F970}"/>
              </a:ext>
            </a:extLst>
          </p:cNvPr>
          <p:cNvSpPr txBox="1"/>
          <p:nvPr/>
        </p:nvSpPr>
        <p:spPr>
          <a:xfrm>
            <a:off x="1759920" y="3651301"/>
            <a:ext cx="1225992" cy="338554"/>
          </a:xfrm>
          <a:prstGeom prst="rect">
            <a:avLst/>
          </a:prstGeom>
          <a:noFill/>
        </p:spPr>
        <p:txBody>
          <a:bodyPr wrap="square" rtlCol="0">
            <a:spAutoFit/>
          </a:bodyPr>
          <a:lstStyle/>
          <a:p>
            <a:pPr algn="ctr"/>
            <a:r>
              <a:rPr lang="en-FR" sz="1600" dirty="0"/>
              <a:t>non</a:t>
            </a:r>
          </a:p>
        </p:txBody>
      </p:sp>
      <p:cxnSp>
        <p:nvCxnSpPr>
          <p:cNvPr id="47" name="Straight Arrow Connector 46">
            <a:extLst>
              <a:ext uri="{FF2B5EF4-FFF2-40B4-BE49-F238E27FC236}">
                <a16:creationId xmlns:a16="http://schemas.microsoft.com/office/drawing/2014/main" id="{3B625DF7-14DE-0A3F-DAC2-00D3C645CE05}"/>
              </a:ext>
            </a:extLst>
          </p:cNvPr>
          <p:cNvCxnSpPr>
            <a:cxnSpLocks/>
          </p:cNvCxnSpPr>
          <p:nvPr/>
        </p:nvCxnSpPr>
        <p:spPr>
          <a:xfrm flipV="1">
            <a:off x="4200615" y="3291417"/>
            <a:ext cx="1340149" cy="54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3C30519-25B9-27F5-0EB5-99903C6BB31D}"/>
              </a:ext>
            </a:extLst>
          </p:cNvPr>
          <p:cNvSpPr txBox="1"/>
          <p:nvPr/>
        </p:nvSpPr>
        <p:spPr>
          <a:xfrm>
            <a:off x="4221663" y="2958316"/>
            <a:ext cx="1225992" cy="338554"/>
          </a:xfrm>
          <a:prstGeom prst="rect">
            <a:avLst/>
          </a:prstGeom>
          <a:noFill/>
        </p:spPr>
        <p:txBody>
          <a:bodyPr wrap="square" rtlCol="0">
            <a:spAutoFit/>
          </a:bodyPr>
          <a:lstStyle/>
          <a:p>
            <a:pPr algn="ctr"/>
            <a:r>
              <a:rPr lang="en-FR" sz="1600" dirty="0"/>
              <a:t>oui</a:t>
            </a:r>
          </a:p>
        </p:txBody>
      </p:sp>
      <p:sp>
        <p:nvSpPr>
          <p:cNvPr id="49" name="TextBox 48">
            <a:extLst>
              <a:ext uri="{FF2B5EF4-FFF2-40B4-BE49-F238E27FC236}">
                <a16:creationId xmlns:a16="http://schemas.microsoft.com/office/drawing/2014/main" id="{1493C00F-1C6B-7845-40B6-FC3F71EA7EE7}"/>
              </a:ext>
            </a:extLst>
          </p:cNvPr>
          <p:cNvSpPr txBox="1"/>
          <p:nvPr/>
        </p:nvSpPr>
        <p:spPr>
          <a:xfrm>
            <a:off x="5543550" y="3109477"/>
            <a:ext cx="4712699" cy="369332"/>
          </a:xfrm>
          <a:prstGeom prst="rect">
            <a:avLst/>
          </a:prstGeom>
          <a:noFill/>
          <a:ln w="12700">
            <a:solidFill>
              <a:schemeClr val="tx1"/>
            </a:solidFill>
          </a:ln>
        </p:spPr>
        <p:txBody>
          <a:bodyPr wrap="square" rtlCol="0">
            <a:spAutoFit/>
          </a:bodyPr>
          <a:lstStyle/>
          <a:p>
            <a:pPr algn="ctr"/>
            <a:r>
              <a:rPr lang="en-FR" dirty="0"/>
              <a:t>C3G à dose méningée + DXM</a:t>
            </a:r>
          </a:p>
        </p:txBody>
      </p:sp>
      <p:sp>
        <p:nvSpPr>
          <p:cNvPr id="58" name="TextBox 57">
            <a:extLst>
              <a:ext uri="{FF2B5EF4-FFF2-40B4-BE49-F238E27FC236}">
                <a16:creationId xmlns:a16="http://schemas.microsoft.com/office/drawing/2014/main" id="{B6E4FD14-7F20-ABD1-31EE-7ECFE1F33695}"/>
              </a:ext>
            </a:extLst>
          </p:cNvPr>
          <p:cNvSpPr txBox="1"/>
          <p:nvPr/>
        </p:nvSpPr>
        <p:spPr>
          <a:xfrm>
            <a:off x="3002069" y="5003131"/>
            <a:ext cx="3843230" cy="646331"/>
          </a:xfrm>
          <a:prstGeom prst="rect">
            <a:avLst/>
          </a:prstGeom>
          <a:noFill/>
          <a:ln w="12700">
            <a:solidFill>
              <a:schemeClr val="tx1"/>
            </a:solidFill>
          </a:ln>
        </p:spPr>
        <p:txBody>
          <a:bodyPr wrap="square" rtlCol="0">
            <a:spAutoFit/>
          </a:bodyPr>
          <a:lstStyle/>
          <a:p>
            <a:pPr algn="ctr"/>
            <a:r>
              <a:rPr lang="en-FR" dirty="0"/>
              <a:t>ED+, PNN &gt;50%, hypoglycorachie ± hyperlactatorachie</a:t>
            </a:r>
          </a:p>
        </p:txBody>
      </p:sp>
      <p:sp>
        <p:nvSpPr>
          <p:cNvPr id="59" name="TextBox 58">
            <a:extLst>
              <a:ext uri="{FF2B5EF4-FFF2-40B4-BE49-F238E27FC236}">
                <a16:creationId xmlns:a16="http://schemas.microsoft.com/office/drawing/2014/main" id="{128D1E1C-25A4-07C4-7AB8-17623A0D1830}"/>
              </a:ext>
            </a:extLst>
          </p:cNvPr>
          <p:cNvSpPr txBox="1"/>
          <p:nvPr/>
        </p:nvSpPr>
        <p:spPr>
          <a:xfrm>
            <a:off x="3002069" y="6348704"/>
            <a:ext cx="3843230" cy="369332"/>
          </a:xfrm>
          <a:prstGeom prst="rect">
            <a:avLst/>
          </a:prstGeom>
          <a:noFill/>
          <a:ln w="12700">
            <a:solidFill>
              <a:schemeClr val="tx1"/>
            </a:solidFill>
          </a:ln>
        </p:spPr>
        <p:txBody>
          <a:bodyPr wrap="square" rtlCol="0">
            <a:spAutoFit/>
          </a:bodyPr>
          <a:lstStyle/>
          <a:p>
            <a:pPr algn="ctr"/>
            <a:r>
              <a:rPr lang="en-FR" dirty="0"/>
              <a:t>PNN &lt;50% ou Ly ++, normoglycorachie</a:t>
            </a:r>
          </a:p>
        </p:txBody>
      </p:sp>
      <p:cxnSp>
        <p:nvCxnSpPr>
          <p:cNvPr id="60" name="Straight Arrow Connector 59">
            <a:extLst>
              <a:ext uri="{FF2B5EF4-FFF2-40B4-BE49-F238E27FC236}">
                <a16:creationId xmlns:a16="http://schemas.microsoft.com/office/drawing/2014/main" id="{54331E1C-5716-317A-03DF-4B571CF797C1}"/>
              </a:ext>
            </a:extLst>
          </p:cNvPr>
          <p:cNvCxnSpPr>
            <a:cxnSpLocks/>
          </p:cNvCxnSpPr>
          <p:nvPr/>
        </p:nvCxnSpPr>
        <p:spPr>
          <a:xfrm flipV="1">
            <a:off x="6845299" y="5307107"/>
            <a:ext cx="1340149" cy="54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24CFFE7-022E-C3FF-D631-9E055FF98603}"/>
              </a:ext>
            </a:extLst>
          </p:cNvPr>
          <p:cNvSpPr txBox="1"/>
          <p:nvPr/>
        </p:nvSpPr>
        <p:spPr>
          <a:xfrm>
            <a:off x="8185447" y="5122441"/>
            <a:ext cx="3213713" cy="369332"/>
          </a:xfrm>
          <a:prstGeom prst="rect">
            <a:avLst/>
          </a:prstGeom>
          <a:noFill/>
          <a:ln w="12700">
            <a:solidFill>
              <a:schemeClr val="tx1"/>
            </a:solidFill>
          </a:ln>
        </p:spPr>
        <p:txBody>
          <a:bodyPr wrap="square" rtlCol="0">
            <a:spAutoFit/>
          </a:bodyPr>
          <a:lstStyle/>
          <a:p>
            <a:pPr algn="ctr"/>
            <a:r>
              <a:rPr lang="en-FR" dirty="0"/>
              <a:t>C3G IV ± DXM</a:t>
            </a:r>
          </a:p>
        </p:txBody>
      </p:sp>
      <p:cxnSp>
        <p:nvCxnSpPr>
          <p:cNvPr id="63" name="Straight Arrow Connector 62">
            <a:extLst>
              <a:ext uri="{FF2B5EF4-FFF2-40B4-BE49-F238E27FC236}">
                <a16:creationId xmlns:a16="http://schemas.microsoft.com/office/drawing/2014/main" id="{08944A37-C3FB-5A1E-D9A8-EF2629130F88}"/>
              </a:ext>
            </a:extLst>
          </p:cNvPr>
          <p:cNvCxnSpPr>
            <a:cxnSpLocks/>
          </p:cNvCxnSpPr>
          <p:nvPr/>
        </p:nvCxnSpPr>
        <p:spPr>
          <a:xfrm flipV="1">
            <a:off x="6845299" y="6527917"/>
            <a:ext cx="1340149" cy="54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749A10E-884A-E6C2-E459-F8B56B985E05}"/>
              </a:ext>
            </a:extLst>
          </p:cNvPr>
          <p:cNvSpPr txBox="1"/>
          <p:nvPr/>
        </p:nvSpPr>
        <p:spPr>
          <a:xfrm>
            <a:off x="8185447" y="6343251"/>
            <a:ext cx="3221411" cy="369332"/>
          </a:xfrm>
          <a:prstGeom prst="rect">
            <a:avLst/>
          </a:prstGeom>
          <a:noFill/>
          <a:ln w="12700">
            <a:solidFill>
              <a:schemeClr val="tx1"/>
            </a:solidFill>
          </a:ln>
        </p:spPr>
        <p:txBody>
          <a:bodyPr wrap="square" rtlCol="0">
            <a:spAutoFit/>
          </a:bodyPr>
          <a:lstStyle/>
          <a:p>
            <a:pPr algn="ctr"/>
            <a:r>
              <a:rPr lang="en-FR" dirty="0"/>
              <a:t>Aciclovir ± Amox si encéphalite</a:t>
            </a:r>
          </a:p>
        </p:txBody>
      </p:sp>
      <p:grpSp>
        <p:nvGrpSpPr>
          <p:cNvPr id="2" name="Group 1">
            <a:extLst>
              <a:ext uri="{FF2B5EF4-FFF2-40B4-BE49-F238E27FC236}">
                <a16:creationId xmlns:a16="http://schemas.microsoft.com/office/drawing/2014/main" id="{2E54B907-CF61-1301-5F30-34E8D60A31CE}"/>
              </a:ext>
            </a:extLst>
          </p:cNvPr>
          <p:cNvGrpSpPr/>
          <p:nvPr/>
        </p:nvGrpSpPr>
        <p:grpSpPr>
          <a:xfrm>
            <a:off x="2671982" y="4816086"/>
            <a:ext cx="330087" cy="1734370"/>
            <a:chOff x="2671982" y="4816086"/>
            <a:chExt cx="330087" cy="1734370"/>
          </a:xfrm>
        </p:grpSpPr>
        <p:grpSp>
          <p:nvGrpSpPr>
            <p:cNvPr id="52" name="Group 51">
              <a:extLst>
                <a:ext uri="{FF2B5EF4-FFF2-40B4-BE49-F238E27FC236}">
                  <a16:creationId xmlns:a16="http://schemas.microsoft.com/office/drawing/2014/main" id="{319FAEF5-202F-5CB1-A6D5-879F0C717882}"/>
                </a:ext>
              </a:extLst>
            </p:cNvPr>
            <p:cNvGrpSpPr/>
            <p:nvPr/>
          </p:nvGrpSpPr>
          <p:grpSpPr>
            <a:xfrm>
              <a:off x="2671982" y="4816086"/>
              <a:ext cx="330087" cy="1734370"/>
              <a:chOff x="3041653" y="2832684"/>
              <a:chExt cx="330087" cy="1734370"/>
            </a:xfrm>
          </p:grpSpPr>
          <p:cxnSp>
            <p:nvCxnSpPr>
              <p:cNvPr id="53" name="Straight Arrow Connector 52">
                <a:extLst>
                  <a:ext uri="{FF2B5EF4-FFF2-40B4-BE49-F238E27FC236}">
                    <a16:creationId xmlns:a16="http://schemas.microsoft.com/office/drawing/2014/main" id="{29A8419F-CE45-36B7-6314-225C5A96F7E4}"/>
                  </a:ext>
                </a:extLst>
              </p:cNvPr>
              <p:cNvCxnSpPr>
                <a:cxnSpLocks/>
              </p:cNvCxnSpPr>
              <p:nvPr/>
            </p:nvCxnSpPr>
            <p:spPr>
              <a:xfrm flipV="1">
                <a:off x="3049348" y="3338520"/>
                <a:ext cx="322392" cy="37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FFC268-1F49-BFB2-3944-1005F623B8DF}"/>
                  </a:ext>
                </a:extLst>
              </p:cNvPr>
              <p:cNvCxnSpPr>
                <a:cxnSpLocks/>
              </p:cNvCxnSpPr>
              <p:nvPr/>
            </p:nvCxnSpPr>
            <p:spPr>
              <a:xfrm flipH="1">
                <a:off x="3041653" y="2832684"/>
                <a:ext cx="7695" cy="17305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7F97225-0619-CF56-1619-71EDE69D13D3}"/>
                  </a:ext>
                </a:extLst>
              </p:cNvPr>
              <p:cNvCxnSpPr>
                <a:cxnSpLocks/>
              </p:cNvCxnSpPr>
              <p:nvPr/>
            </p:nvCxnSpPr>
            <p:spPr>
              <a:xfrm flipV="1">
                <a:off x="3041653" y="4563278"/>
                <a:ext cx="322392" cy="37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a:extLst>
                <a:ext uri="{FF2B5EF4-FFF2-40B4-BE49-F238E27FC236}">
                  <a16:creationId xmlns:a16="http://schemas.microsoft.com/office/drawing/2014/main" id="{3C911A47-0948-6885-6DD7-68FAE0B14F65}"/>
                </a:ext>
              </a:extLst>
            </p:cNvPr>
            <p:cNvCxnSpPr>
              <a:cxnSpLocks/>
            </p:cNvCxnSpPr>
            <p:nvPr/>
          </p:nvCxnSpPr>
          <p:spPr>
            <a:xfrm flipV="1">
              <a:off x="2679677" y="5968253"/>
              <a:ext cx="322392" cy="37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E21EDD8F-8A57-33CD-EF90-C2D18F40754A}"/>
              </a:ext>
            </a:extLst>
          </p:cNvPr>
          <p:cNvSpPr txBox="1"/>
          <p:nvPr/>
        </p:nvSpPr>
        <p:spPr>
          <a:xfrm>
            <a:off x="2994374" y="5785966"/>
            <a:ext cx="3843230" cy="369332"/>
          </a:xfrm>
          <a:prstGeom prst="rect">
            <a:avLst/>
          </a:prstGeom>
          <a:noFill/>
          <a:ln w="12700">
            <a:solidFill>
              <a:schemeClr val="tx1"/>
            </a:solidFill>
          </a:ln>
        </p:spPr>
        <p:txBody>
          <a:bodyPr wrap="square" rtlCol="0">
            <a:spAutoFit/>
          </a:bodyPr>
          <a:lstStyle/>
          <a:p>
            <a:pPr algn="ctr"/>
            <a:r>
              <a:rPr lang="en-FR" dirty="0"/>
              <a:t>PNN &lt;50% ou Ly ++, hypoglycorachie</a:t>
            </a:r>
          </a:p>
        </p:txBody>
      </p:sp>
      <p:cxnSp>
        <p:nvCxnSpPr>
          <p:cNvPr id="69" name="Straight Arrow Connector 68">
            <a:extLst>
              <a:ext uri="{FF2B5EF4-FFF2-40B4-BE49-F238E27FC236}">
                <a16:creationId xmlns:a16="http://schemas.microsoft.com/office/drawing/2014/main" id="{A58FC962-5883-A2F1-EF35-7F39CC6E0C9B}"/>
              </a:ext>
            </a:extLst>
          </p:cNvPr>
          <p:cNvCxnSpPr>
            <a:cxnSpLocks/>
          </p:cNvCxnSpPr>
          <p:nvPr/>
        </p:nvCxnSpPr>
        <p:spPr>
          <a:xfrm flipV="1">
            <a:off x="6837604" y="5979372"/>
            <a:ext cx="1340149" cy="54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0A3731A-3C3B-1BE2-A156-6B02790AC7AD}"/>
              </a:ext>
            </a:extLst>
          </p:cNvPr>
          <p:cNvSpPr txBox="1"/>
          <p:nvPr/>
        </p:nvSpPr>
        <p:spPr>
          <a:xfrm>
            <a:off x="8177752" y="5604587"/>
            <a:ext cx="3221409" cy="646331"/>
          </a:xfrm>
          <a:prstGeom prst="rect">
            <a:avLst/>
          </a:prstGeom>
          <a:noFill/>
          <a:ln w="12700">
            <a:solidFill>
              <a:schemeClr val="tx1"/>
            </a:solidFill>
          </a:ln>
        </p:spPr>
        <p:txBody>
          <a:bodyPr wrap="square" rtlCol="0">
            <a:spAutoFit/>
          </a:bodyPr>
          <a:lstStyle/>
          <a:p>
            <a:pPr algn="ctr"/>
            <a:r>
              <a:rPr lang="en-FR" dirty="0"/>
              <a:t>Amoxicilline + Gentamicine ± quadriTh anti-TB</a:t>
            </a:r>
          </a:p>
        </p:txBody>
      </p:sp>
    </p:spTree>
    <p:extLst>
      <p:ext uri="{BB962C8B-B14F-4D97-AF65-F5344CB8AC3E}">
        <p14:creationId xmlns:p14="http://schemas.microsoft.com/office/powerpoint/2010/main" val="346358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p:bldP spid="16" grpId="0"/>
      <p:bldP spid="19" grpId="0" animBg="1"/>
      <p:bldP spid="20" grpId="0" animBg="1"/>
      <p:bldP spid="22" grpId="0" animBg="1"/>
      <p:bldP spid="23" grpId="0"/>
      <p:bldP spid="48" grpId="0"/>
      <p:bldP spid="49" grpId="0" animBg="1"/>
      <p:bldP spid="58" grpId="0" animBg="1"/>
      <p:bldP spid="59" grpId="0" animBg="1"/>
      <p:bldP spid="62" grpId="0" animBg="1"/>
      <p:bldP spid="65" grpId="0" animBg="1"/>
      <p:bldP spid="68" grpId="0" animBg="1"/>
      <p:bldP spid="7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Dossier progressif 2</a:t>
            </a:r>
          </a:p>
        </p:txBody>
      </p:sp>
      <p:sp>
        <p:nvSpPr>
          <p:cNvPr id="3" name="Text Placeholder 2">
            <a:extLst>
              <a:ext uri="{FF2B5EF4-FFF2-40B4-BE49-F238E27FC236}">
                <a16:creationId xmlns:a16="http://schemas.microsoft.com/office/drawing/2014/main" id="{5AC3EE94-1BDF-4A86-777B-439C662792C6}"/>
              </a:ext>
            </a:extLst>
          </p:cNvPr>
          <p:cNvSpPr txBox="1">
            <a:spLocks/>
          </p:cNvSpPr>
          <p:nvPr/>
        </p:nvSpPr>
        <p:spPr>
          <a:xfrm>
            <a:off x="632460" y="1690688"/>
            <a:ext cx="10927079" cy="39929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lgn="just">
              <a:spcAft>
                <a:spcPts val="750"/>
              </a:spcAft>
              <a:buNone/>
            </a:pPr>
            <a:r>
              <a:rPr lang="fr-FR" sz="2600" b="1" u="sng" dirty="0">
                <a:latin typeface="Calibri" panose="020F0502020204030204" pitchFamily="34" charset="0"/>
                <a:ea typeface="Calibri" panose="020F0502020204030204" pitchFamily="34" charset="0"/>
                <a:cs typeface="Times New Roman (Corps CS)"/>
              </a:rPr>
              <a:t>QRM 6 :</a:t>
            </a:r>
            <a:endParaRPr lang="en-FR" sz="2600" dirty="0">
              <a:latin typeface="Calibri" panose="020F0502020204030204" pitchFamily="34" charset="0"/>
              <a:ea typeface="Calibri" panose="020F0502020204030204" pitchFamily="34" charset="0"/>
              <a:cs typeface="Times New Roman (Corps CS)"/>
            </a:endParaRPr>
          </a:p>
          <a:p>
            <a:pPr marL="19050" indent="0" algn="just">
              <a:spcAft>
                <a:spcPts val="750"/>
              </a:spcAft>
              <a:buNone/>
            </a:pPr>
            <a:r>
              <a:rPr lang="fr-FR" sz="2600" dirty="0">
                <a:latin typeface="Calibri" panose="020F0502020204030204" pitchFamily="34" charset="0"/>
                <a:ea typeface="Calibri" panose="020F0502020204030204" pitchFamily="34" charset="0"/>
                <a:cs typeface="Times New Roman (Corps CS)"/>
              </a:rPr>
              <a:t>À propos de l’encéphalite herpétique et de sa prise en charge, on peut dire que…</a:t>
            </a:r>
            <a:endParaRPr lang="en-FR" sz="2600"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A. Les régions cérébrales classiquement atteintes sont les deux lobes occipitaux</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B. La durée du traitement antiviral sera d’au moins 14 jours</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C. La corticothérapie par Dexaméthasone est indiquée</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D. L’aciclovir à fortes doses expose à un risque de nécrose tubulaire aiguë</a:t>
            </a:r>
            <a:endParaRPr lang="fr-FR" i="1" dirty="0">
              <a:latin typeface="Calibri" panose="020F0502020204030204" pitchFamily="34" charset="0"/>
              <a:ea typeface="Calibri" panose="020F0502020204030204" pitchFamily="34" charset="0"/>
              <a:cs typeface="Times New Roman (Corps CS)"/>
            </a:endParaRPr>
          </a:p>
        </p:txBody>
      </p:sp>
      <p:sp>
        <p:nvSpPr>
          <p:cNvPr id="5" name="TextBox 4">
            <a:extLst>
              <a:ext uri="{FF2B5EF4-FFF2-40B4-BE49-F238E27FC236}">
                <a16:creationId xmlns:a16="http://schemas.microsoft.com/office/drawing/2014/main" id="{655995B6-F421-BADA-2127-D4CE34AC9341}"/>
              </a:ext>
            </a:extLst>
          </p:cNvPr>
          <p:cNvSpPr txBox="1"/>
          <p:nvPr/>
        </p:nvSpPr>
        <p:spPr>
          <a:xfrm>
            <a:off x="7423786" y="4995749"/>
            <a:ext cx="3335654" cy="523220"/>
          </a:xfrm>
          <a:prstGeom prst="rect">
            <a:avLst/>
          </a:prstGeom>
          <a:noFill/>
        </p:spPr>
        <p:txBody>
          <a:bodyPr wrap="square" rtlCol="0">
            <a:spAutoFit/>
          </a:bodyPr>
          <a:lstStyle/>
          <a:p>
            <a:r>
              <a:rPr lang="en-FR" sz="2800" b="1" dirty="0">
                <a:latin typeface="Calibri" panose="020F0502020204030204" pitchFamily="34" charset="0"/>
                <a:cs typeface="Calibri" panose="020F0502020204030204" pitchFamily="34" charset="0"/>
              </a:rPr>
              <a:t>→ Réponses : B, D</a:t>
            </a:r>
          </a:p>
        </p:txBody>
      </p:sp>
    </p:spTree>
    <p:extLst>
      <p:ext uri="{BB962C8B-B14F-4D97-AF65-F5344CB8AC3E}">
        <p14:creationId xmlns:p14="http://schemas.microsoft.com/office/powerpoint/2010/main" val="46060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CDA08F-BBF3-C428-9ADC-39A4DE7E4E6F}"/>
              </a:ext>
            </a:extLst>
          </p:cNvPr>
          <p:cNvGrpSpPr/>
          <p:nvPr/>
        </p:nvGrpSpPr>
        <p:grpSpPr>
          <a:xfrm>
            <a:off x="787830" y="1113472"/>
            <a:ext cx="10616339" cy="4631056"/>
            <a:chOff x="756833" y="1442198"/>
            <a:chExt cx="10616339" cy="4631056"/>
          </a:xfrm>
        </p:grpSpPr>
        <p:sp>
          <p:nvSpPr>
            <p:cNvPr id="6" name="Rectangle 5">
              <a:extLst>
                <a:ext uri="{FF2B5EF4-FFF2-40B4-BE49-F238E27FC236}">
                  <a16:creationId xmlns:a16="http://schemas.microsoft.com/office/drawing/2014/main" id="{8E605A04-E968-E249-9798-1D32184DFAE6}"/>
                </a:ext>
              </a:extLst>
            </p:cNvPr>
            <p:cNvSpPr/>
            <p:nvPr/>
          </p:nvSpPr>
          <p:spPr>
            <a:xfrm>
              <a:off x="756833" y="1442198"/>
              <a:ext cx="10616339" cy="4631056"/>
            </a:xfrm>
            <a:prstGeom prst="rect">
              <a:avLst/>
            </a:prstGeom>
            <a:solidFill>
              <a:srgbClr val="D1E7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7" name="TextBox 6">
              <a:extLst>
                <a:ext uri="{FF2B5EF4-FFF2-40B4-BE49-F238E27FC236}">
                  <a16:creationId xmlns:a16="http://schemas.microsoft.com/office/drawing/2014/main" id="{0D1334A0-2625-6DCF-CC3E-C1AD1932C082}"/>
                </a:ext>
              </a:extLst>
            </p:cNvPr>
            <p:cNvSpPr txBox="1"/>
            <p:nvPr/>
          </p:nvSpPr>
          <p:spPr>
            <a:xfrm>
              <a:off x="1516250" y="1674673"/>
              <a:ext cx="9159499" cy="4124206"/>
            </a:xfrm>
            <a:prstGeom prst="rect">
              <a:avLst/>
            </a:prstGeom>
            <a:noFill/>
          </p:spPr>
          <p:txBody>
            <a:bodyPr wrap="square" rtlCol="0">
              <a:spAutoFit/>
            </a:bodyPr>
            <a:lstStyle/>
            <a:p>
              <a:pPr algn="ctr"/>
              <a:r>
                <a:rPr lang="en-FR" sz="2400" b="1" dirty="0"/>
                <a:t>(Méningo-)encéphalite à HSV : points-clé</a:t>
              </a:r>
            </a:p>
            <a:p>
              <a:pPr algn="ctr"/>
              <a:endParaRPr lang="en-FR" dirty="0"/>
            </a:p>
            <a:p>
              <a:pPr marL="285750" indent="-285750">
                <a:buFont typeface="Arial" panose="020B0604020202020204" pitchFamily="34" charset="0"/>
                <a:buChar char="•"/>
              </a:pPr>
              <a:r>
                <a:rPr lang="en-FR" sz="2000" dirty="0"/>
                <a:t>1re cause de méningo-encéphalite à liquide clair</a:t>
              </a:r>
            </a:p>
            <a:p>
              <a:pPr marL="285750" indent="-285750">
                <a:spcAft>
                  <a:spcPts val="800"/>
                </a:spcAft>
                <a:buFont typeface="Arial" panose="020B0604020202020204" pitchFamily="34" charset="0"/>
                <a:buChar char="•"/>
              </a:pPr>
              <a:r>
                <a:rPr lang="en-FR" sz="2000" dirty="0"/>
                <a:t>Concerne </a:t>
              </a:r>
              <a:r>
                <a:rPr lang="en-FR" sz="2000" b="1" dirty="0"/>
                <a:t>toutes les catégories d’âge </a:t>
              </a:r>
              <a:r>
                <a:rPr lang="en-FR" sz="2000" dirty="0"/>
                <a:t>y compris immuno-compétents</a:t>
              </a:r>
            </a:p>
            <a:p>
              <a:pPr marL="285750" indent="-285750">
                <a:buFont typeface="Arial" panose="020B0604020202020204" pitchFamily="34" charset="0"/>
                <a:buChar char="•"/>
              </a:pPr>
              <a:r>
                <a:rPr lang="en-FR" sz="2000" b="1" dirty="0"/>
                <a:t>Évolution aiguë</a:t>
              </a:r>
              <a:r>
                <a:rPr lang="en-FR" sz="2000" dirty="0"/>
                <a:t> &lt;1 semaine</a:t>
              </a:r>
            </a:p>
            <a:p>
              <a:pPr marL="285750" indent="-285750">
                <a:spcAft>
                  <a:spcPts val="800"/>
                </a:spcAft>
                <a:buFont typeface="Arial" panose="020B0604020202020204" pitchFamily="34" charset="0"/>
                <a:buChar char="•"/>
              </a:pPr>
              <a:r>
                <a:rPr lang="en-FR" sz="2000" b="1" dirty="0"/>
                <a:t>Déficit neurologique fébrile</a:t>
              </a:r>
              <a:r>
                <a:rPr lang="en-FR" sz="2000" dirty="0"/>
                <a:t> (atteinte PC, tb de l’élocution, tb du comportement, parésie, ataxie, tb mnésiques…)</a:t>
              </a:r>
            </a:p>
            <a:p>
              <a:pPr marL="285750" indent="-285750">
                <a:buFont typeface="Arial" panose="020B0604020202020204" pitchFamily="34" charset="0"/>
                <a:buChar char="•"/>
              </a:pPr>
              <a:r>
                <a:rPr lang="en-FR" sz="2000" dirty="0"/>
                <a:t>IRM : atteinte asymétrique des lobes occipitaux (HS T2 + prise de contraste)</a:t>
              </a:r>
            </a:p>
            <a:p>
              <a:pPr marL="285750" indent="-285750">
                <a:buFont typeface="Arial" panose="020B0604020202020204" pitchFamily="34" charset="0"/>
                <a:buChar char="•"/>
              </a:pPr>
              <a:r>
                <a:rPr lang="en-FR" sz="2000" dirty="0"/>
                <a:t>EEG : décharges d’ondes lentes temporales</a:t>
              </a:r>
            </a:p>
            <a:p>
              <a:pPr marL="285750" indent="-285750">
                <a:buFont typeface="Arial" panose="020B0604020202020204" pitchFamily="34" charset="0"/>
                <a:buChar char="•"/>
              </a:pPr>
              <a:r>
                <a:rPr lang="en-FR" sz="2000" dirty="0"/>
                <a:t>PL : liquide clair, formule lymphocytaire normoglycorachique</a:t>
              </a:r>
            </a:p>
            <a:p>
              <a:pPr marL="285750" indent="-285750">
                <a:spcAft>
                  <a:spcPts val="800"/>
                </a:spcAft>
                <a:buFont typeface="Arial" panose="020B0604020202020204" pitchFamily="34" charset="0"/>
                <a:buChar char="•"/>
              </a:pPr>
              <a:r>
                <a:rPr lang="en-FR" sz="2000" dirty="0"/>
                <a:t>Confirmation : PCR HSV sur LCS</a:t>
              </a:r>
            </a:p>
            <a:p>
              <a:pPr marL="285750" indent="-285750">
                <a:buFont typeface="Arial" panose="020B0604020202020204" pitchFamily="34" charset="0"/>
                <a:buChar char="•"/>
              </a:pPr>
              <a:r>
                <a:rPr lang="en-FR" sz="2000" dirty="0"/>
                <a:t>TT : </a:t>
              </a:r>
              <a:r>
                <a:rPr lang="en-FR" sz="2000" b="1" dirty="0"/>
                <a:t>Aciclovir IV dose méningée x14-21 jours </a:t>
              </a:r>
              <a:r>
                <a:rPr lang="en-FR" sz="2000" dirty="0"/>
                <a:t>selon contrôle PCR HSV sur LCS</a:t>
              </a:r>
            </a:p>
          </p:txBody>
        </p:sp>
      </p:grpSp>
    </p:spTree>
    <p:extLst>
      <p:ext uri="{BB962C8B-B14F-4D97-AF65-F5344CB8AC3E}">
        <p14:creationId xmlns:p14="http://schemas.microsoft.com/office/powerpoint/2010/main" val="2795470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ri of a brain&#10;&#10;Description automatically generated">
            <a:extLst>
              <a:ext uri="{FF2B5EF4-FFF2-40B4-BE49-F238E27FC236}">
                <a16:creationId xmlns:a16="http://schemas.microsoft.com/office/drawing/2014/main" id="{FB41FCA8-4B94-FCAF-6A91-25935663987F}"/>
              </a:ext>
            </a:extLst>
          </p:cNvPr>
          <p:cNvPicPr>
            <a:picLocks noChangeAspect="1"/>
          </p:cNvPicPr>
          <p:nvPr/>
        </p:nvPicPr>
        <p:blipFill>
          <a:blip r:embed="rId3"/>
          <a:stretch>
            <a:fillRect/>
          </a:stretch>
        </p:blipFill>
        <p:spPr>
          <a:xfrm>
            <a:off x="9089931" y="384866"/>
            <a:ext cx="2472192" cy="2906974"/>
          </a:xfrm>
          <a:prstGeom prst="rect">
            <a:avLst/>
          </a:prstGeom>
        </p:spPr>
      </p:pic>
      <p:pic>
        <p:nvPicPr>
          <p:cNvPr id="7" name="Picture 6" descr="A close-up of a brain scan&#10;&#10;Description automatically generated">
            <a:extLst>
              <a:ext uri="{FF2B5EF4-FFF2-40B4-BE49-F238E27FC236}">
                <a16:creationId xmlns:a16="http://schemas.microsoft.com/office/drawing/2014/main" id="{491A8678-D69B-A15B-6E6D-D8E9B681ECF4}"/>
              </a:ext>
            </a:extLst>
          </p:cNvPr>
          <p:cNvPicPr>
            <a:picLocks noChangeAspect="1"/>
          </p:cNvPicPr>
          <p:nvPr/>
        </p:nvPicPr>
        <p:blipFill rotWithShape="1">
          <a:blip r:embed="rId4"/>
          <a:srcRect r="638"/>
          <a:stretch/>
        </p:blipFill>
        <p:spPr>
          <a:xfrm>
            <a:off x="6406714" y="384866"/>
            <a:ext cx="2472192" cy="2906974"/>
          </a:xfrm>
          <a:prstGeom prst="rect">
            <a:avLst/>
          </a:prstGeom>
        </p:spPr>
      </p:pic>
      <p:pic>
        <p:nvPicPr>
          <p:cNvPr id="9" name="Picture 8" descr="A close-up of a ct scan&#10;&#10;Description automatically generated">
            <a:extLst>
              <a:ext uri="{FF2B5EF4-FFF2-40B4-BE49-F238E27FC236}">
                <a16:creationId xmlns:a16="http://schemas.microsoft.com/office/drawing/2014/main" id="{677A7CE9-7743-21B5-59E3-8C818B807A84}"/>
              </a:ext>
            </a:extLst>
          </p:cNvPr>
          <p:cNvPicPr>
            <a:picLocks noChangeAspect="1"/>
          </p:cNvPicPr>
          <p:nvPr/>
        </p:nvPicPr>
        <p:blipFill>
          <a:blip r:embed="rId5"/>
          <a:stretch>
            <a:fillRect/>
          </a:stretch>
        </p:blipFill>
        <p:spPr>
          <a:xfrm>
            <a:off x="610481" y="384866"/>
            <a:ext cx="5521261" cy="6093587"/>
          </a:xfrm>
          <a:prstGeom prst="rect">
            <a:avLst/>
          </a:prstGeom>
        </p:spPr>
      </p:pic>
      <p:pic>
        <p:nvPicPr>
          <p:cNvPr id="11" name="Picture 10" descr="A close-up of a brain mri&#10;&#10;Description automatically generated">
            <a:extLst>
              <a:ext uri="{FF2B5EF4-FFF2-40B4-BE49-F238E27FC236}">
                <a16:creationId xmlns:a16="http://schemas.microsoft.com/office/drawing/2014/main" id="{5787FEA6-CB5B-D538-CAE7-B58AE91941D3}"/>
              </a:ext>
            </a:extLst>
          </p:cNvPr>
          <p:cNvPicPr>
            <a:picLocks noChangeAspect="1"/>
          </p:cNvPicPr>
          <p:nvPr/>
        </p:nvPicPr>
        <p:blipFill>
          <a:blip r:embed="rId6"/>
          <a:stretch>
            <a:fillRect/>
          </a:stretch>
        </p:blipFill>
        <p:spPr>
          <a:xfrm>
            <a:off x="9089931" y="3426429"/>
            <a:ext cx="2472192" cy="3052024"/>
          </a:xfrm>
          <a:prstGeom prst="rect">
            <a:avLst/>
          </a:prstGeom>
        </p:spPr>
      </p:pic>
      <p:pic>
        <p:nvPicPr>
          <p:cNvPr id="13" name="Picture 12" descr="A close-up of a brain scan&#10;&#10;Description automatically generated">
            <a:extLst>
              <a:ext uri="{FF2B5EF4-FFF2-40B4-BE49-F238E27FC236}">
                <a16:creationId xmlns:a16="http://schemas.microsoft.com/office/drawing/2014/main" id="{D9D8EEB9-B250-E31D-8829-88C75028AA04}"/>
              </a:ext>
            </a:extLst>
          </p:cNvPr>
          <p:cNvPicPr>
            <a:picLocks noChangeAspect="1"/>
          </p:cNvPicPr>
          <p:nvPr/>
        </p:nvPicPr>
        <p:blipFill rotWithShape="1">
          <a:blip r:embed="rId7"/>
          <a:srcRect r="5610"/>
          <a:stretch/>
        </p:blipFill>
        <p:spPr>
          <a:xfrm>
            <a:off x="6406714" y="3426429"/>
            <a:ext cx="2472192" cy="3041563"/>
          </a:xfrm>
          <a:prstGeom prst="rect">
            <a:avLst/>
          </a:prstGeom>
        </p:spPr>
      </p:pic>
    </p:spTree>
    <p:extLst>
      <p:ext uri="{BB962C8B-B14F-4D97-AF65-F5344CB8AC3E}">
        <p14:creationId xmlns:p14="http://schemas.microsoft.com/office/powerpoint/2010/main" val="21033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ECA5-05A3-D7CC-CE1A-876AD24D8CAA}"/>
              </a:ext>
            </a:extLst>
          </p:cNvPr>
          <p:cNvSpPr>
            <a:spLocks noGrp="1"/>
          </p:cNvSpPr>
          <p:nvPr>
            <p:ph type="title"/>
          </p:nvPr>
        </p:nvSpPr>
        <p:spPr/>
        <p:txBody>
          <a:bodyPr/>
          <a:lstStyle/>
          <a:p>
            <a:r>
              <a:rPr lang="en-FR" dirty="0"/>
              <a:t>Key feature problem : Paludisme</a:t>
            </a:r>
            <a:endParaRPr lang="en-FR" i="1" dirty="0"/>
          </a:p>
        </p:txBody>
      </p:sp>
      <p:sp>
        <p:nvSpPr>
          <p:cNvPr id="3" name="Text Placeholder 2">
            <a:extLst>
              <a:ext uri="{FF2B5EF4-FFF2-40B4-BE49-F238E27FC236}">
                <a16:creationId xmlns:a16="http://schemas.microsoft.com/office/drawing/2014/main" id="{12AEF24B-68B6-5082-5C49-320814406D42}"/>
              </a:ext>
            </a:extLst>
          </p:cNvPr>
          <p:cNvSpPr>
            <a:spLocks noGrp="1"/>
          </p:cNvSpPr>
          <p:nvPr>
            <p:ph type="body" idx="1"/>
          </p:nvPr>
        </p:nvSpPr>
        <p:spPr/>
        <p:txBody>
          <a:bodyPr/>
          <a:lstStyle/>
          <a:p>
            <a:r>
              <a:rPr lang="en-FR" dirty="0"/>
              <a:t>Item 170 : Paludisme</a:t>
            </a:r>
          </a:p>
        </p:txBody>
      </p:sp>
      <p:pic>
        <p:nvPicPr>
          <p:cNvPr id="4" name="Picture 3" descr="A close-up of a logo&#10;&#10;Description automatically generated with low confidence">
            <a:extLst>
              <a:ext uri="{FF2B5EF4-FFF2-40B4-BE49-F238E27FC236}">
                <a16:creationId xmlns:a16="http://schemas.microsoft.com/office/drawing/2014/main" id="{9BDB7E73-FDEB-037E-4AF9-AB830DD8CAF3}"/>
              </a:ext>
            </a:extLst>
          </p:cNvPr>
          <p:cNvPicPr>
            <a:picLocks noChangeAspect="1"/>
          </p:cNvPicPr>
          <p:nvPr/>
        </p:nvPicPr>
        <p:blipFill rotWithShape="1">
          <a:blip r:embed="rId2"/>
          <a:srcRect t="9850" b="13421"/>
          <a:stretch/>
        </p:blipFill>
        <p:spPr>
          <a:xfrm>
            <a:off x="1524000" y="35685"/>
            <a:ext cx="5907714" cy="1181342"/>
          </a:xfrm>
          <a:prstGeom prst="rect">
            <a:avLst/>
          </a:prstGeom>
        </p:spPr>
      </p:pic>
      <p:pic>
        <p:nvPicPr>
          <p:cNvPr id="5" name="Picture 4" descr="A picture containing text, font, logo, graphics&#10;&#10;Description automatically generated">
            <a:extLst>
              <a:ext uri="{FF2B5EF4-FFF2-40B4-BE49-F238E27FC236}">
                <a16:creationId xmlns:a16="http://schemas.microsoft.com/office/drawing/2014/main" id="{62C4E5AA-208A-85ED-B5C5-7058774D036F}"/>
              </a:ext>
            </a:extLst>
          </p:cNvPr>
          <p:cNvPicPr>
            <a:picLocks noChangeAspect="1"/>
          </p:cNvPicPr>
          <p:nvPr/>
        </p:nvPicPr>
        <p:blipFill>
          <a:blip r:embed="rId3"/>
          <a:stretch>
            <a:fillRect/>
          </a:stretch>
        </p:blipFill>
        <p:spPr>
          <a:xfrm>
            <a:off x="8348870" y="5773085"/>
            <a:ext cx="2319130" cy="939858"/>
          </a:xfrm>
          <a:prstGeom prst="rect">
            <a:avLst/>
          </a:prstGeom>
        </p:spPr>
      </p:pic>
    </p:spTree>
    <p:extLst>
      <p:ext uri="{BB962C8B-B14F-4D97-AF65-F5344CB8AC3E}">
        <p14:creationId xmlns:p14="http://schemas.microsoft.com/office/powerpoint/2010/main" val="1629858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KFP</a:t>
            </a:r>
          </a:p>
        </p:txBody>
      </p:sp>
      <p:sp>
        <p:nvSpPr>
          <p:cNvPr id="4" name="Text Placeholder 2">
            <a:extLst>
              <a:ext uri="{FF2B5EF4-FFF2-40B4-BE49-F238E27FC236}">
                <a16:creationId xmlns:a16="http://schemas.microsoft.com/office/drawing/2014/main" id="{16BDF1AE-40AE-C69A-B6FF-6E820A9BB7ED}"/>
              </a:ext>
            </a:extLst>
          </p:cNvPr>
          <p:cNvSpPr txBox="1">
            <a:spLocks/>
          </p:cNvSpPr>
          <p:nvPr/>
        </p:nvSpPr>
        <p:spPr>
          <a:xfrm>
            <a:off x="1341120" y="1341397"/>
            <a:ext cx="9326880" cy="5047133"/>
          </a:xfrm>
          <a:prstGeom prst="rect">
            <a:avLst/>
          </a:prstGeom>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200" kern="100" dirty="0">
                <a:effectLst/>
                <a:latin typeface="Calibri" panose="020F0502020204030204" pitchFamily="34" charset="0"/>
                <a:ea typeface="Aptos" panose="020B0004020202020204" pitchFamily="34" charset="0"/>
                <a:cs typeface="Calibri" panose="020F0502020204030204" pitchFamily="34" charset="0"/>
              </a:rPr>
              <a:t>Médecin urgentiste, vous recevez M. P, 45 ans, pour fièvre. M. P présente comme seul antécédent une hypertension artérielle bien contrôlée sous monothérapie.</a:t>
            </a:r>
            <a:endParaRPr lang="en-FR" sz="2200" kern="100" dirty="0">
              <a:effectLst/>
              <a:latin typeface="Calibri" panose="020F0502020204030204" pitchFamily="34" charset="0"/>
              <a:ea typeface="Aptos" panose="020B0004020202020204" pitchFamily="34" charset="0"/>
              <a:cs typeface="Calibri" panose="020F0502020204030204" pitchFamily="34" charset="0"/>
            </a:endParaRPr>
          </a:p>
          <a:p>
            <a:pPr marL="0" indent="0">
              <a:spcAft>
                <a:spcPts val="1000"/>
              </a:spcAft>
              <a:buNone/>
            </a:pPr>
            <a:r>
              <a:rPr lang="fr-FR" sz="2200" kern="100" dirty="0">
                <a:effectLst/>
                <a:latin typeface="Calibri" panose="020F0502020204030204" pitchFamily="34" charset="0"/>
                <a:ea typeface="Aptos" panose="020B0004020202020204" pitchFamily="34" charset="0"/>
                <a:cs typeface="Calibri" panose="020F0502020204030204" pitchFamily="34" charset="0"/>
              </a:rPr>
              <a:t>À l’interrogatoire, le patient vous explique que la fièvre évolue depuis 10 jours et a été mesurée jusqu’à 39.5°C au domicile.</a:t>
            </a:r>
            <a:endParaRPr lang="en-FR" sz="2200" kern="100" dirty="0">
              <a:effectLst/>
              <a:latin typeface="Calibri" panose="020F0502020204030204" pitchFamily="34" charset="0"/>
              <a:ea typeface="Aptos" panose="020B0004020202020204" pitchFamily="34" charset="0"/>
              <a:cs typeface="Calibri" panose="020F0502020204030204" pitchFamily="34" charset="0"/>
            </a:endParaRPr>
          </a:p>
          <a:p>
            <a:pPr marL="0" indent="0" algn="just">
              <a:spcAft>
                <a:spcPts val="1000"/>
              </a:spcAft>
              <a:buNone/>
            </a:pPr>
            <a:r>
              <a:rPr lang="fr-FR" sz="2300" b="1" u="sng" dirty="0">
                <a:latin typeface="Calibri" panose="020F0502020204030204" pitchFamily="34" charset="0"/>
                <a:ea typeface="Calibri" panose="020F0502020204030204" pitchFamily="34" charset="0"/>
                <a:cs typeface="Times New Roman (Corps CS)"/>
              </a:rPr>
              <a:t>QRP 1 :</a:t>
            </a:r>
            <a:endParaRPr lang="en-FR" sz="2300" dirty="0">
              <a:latin typeface="Calibri" panose="020F0502020204030204" pitchFamily="34" charset="0"/>
              <a:ea typeface="Calibri" panose="020F0502020204030204" pitchFamily="34" charset="0"/>
              <a:cs typeface="Times New Roman (Corps CS)"/>
            </a:endParaRPr>
          </a:p>
          <a:p>
            <a:pPr marL="0" indent="0" algn="just">
              <a:spcAft>
                <a:spcPts val="1000"/>
              </a:spcAft>
              <a:buNone/>
            </a:pPr>
            <a:r>
              <a:rPr lang="fr-FR" sz="2100" dirty="0">
                <a:latin typeface="Calibri" panose="020F0502020204030204" pitchFamily="34" charset="0"/>
                <a:ea typeface="Calibri" panose="020F0502020204030204" pitchFamily="34" charset="0"/>
                <a:cs typeface="Times New Roman (Corps CS)"/>
              </a:rPr>
              <a:t>Parmi les éléments </a:t>
            </a:r>
            <a:r>
              <a:rPr lang="fr-FR" sz="2100" dirty="0" err="1">
                <a:latin typeface="Calibri" panose="020F0502020204030204" pitchFamily="34" charset="0"/>
                <a:ea typeface="Calibri" panose="020F0502020204030204" pitchFamily="34" charset="0"/>
                <a:cs typeface="Times New Roman (Corps CS)"/>
              </a:rPr>
              <a:t>clinico</a:t>
            </a:r>
            <a:r>
              <a:rPr lang="fr-FR" sz="2100" dirty="0">
                <a:latin typeface="Calibri" panose="020F0502020204030204" pitchFamily="34" charset="0"/>
                <a:ea typeface="Calibri" panose="020F0502020204030204" pitchFamily="34" charset="0"/>
                <a:cs typeface="Times New Roman (Corps CS)"/>
              </a:rPr>
              <a:t>-biologiques suivants, quels sont les 3 qui vous orienteraient vers un diagnostic de paludisme ?</a:t>
            </a:r>
            <a:endParaRPr lang="en-FR" sz="2100" dirty="0">
              <a:latin typeface="Calibri" panose="020F0502020204030204" pitchFamily="34" charset="0"/>
              <a:ea typeface="Calibri" panose="020F0502020204030204" pitchFamily="34" charset="0"/>
              <a:cs typeface="Times New Roman (Corps CS)"/>
            </a:endParaRPr>
          </a:p>
          <a:p>
            <a:pPr marL="800100" lvl="1" indent="-342900" algn="just">
              <a:buFont typeface="+mj-lt"/>
              <a:buAutoNum type="alphaUcPeriod"/>
            </a:pPr>
            <a:r>
              <a:rPr lang="fr-FR" sz="2100" dirty="0">
                <a:latin typeface="Calibri" panose="020F0502020204030204" pitchFamily="34" charset="0"/>
                <a:ea typeface="Calibri" panose="020F0502020204030204" pitchFamily="34" charset="0"/>
                <a:cs typeface="Times New Roman (Corps CS)"/>
              </a:rPr>
              <a:t>Myalgies diffuses</a:t>
            </a:r>
            <a:endParaRPr lang="en-FR" sz="2100" dirty="0">
              <a:latin typeface="Calibri" panose="020F0502020204030204" pitchFamily="34" charset="0"/>
              <a:ea typeface="Calibri" panose="020F0502020204030204" pitchFamily="34" charset="0"/>
              <a:cs typeface="Times New Roman (Corps CS)"/>
            </a:endParaRPr>
          </a:p>
          <a:p>
            <a:pPr marL="800100" lvl="1" indent="-342900" algn="just">
              <a:buFont typeface="+mj-lt"/>
              <a:buAutoNum type="alphaUcPeriod"/>
            </a:pPr>
            <a:r>
              <a:rPr lang="fr-FR" sz="2100" dirty="0">
                <a:latin typeface="Calibri" panose="020F0502020204030204" pitchFamily="34" charset="0"/>
                <a:ea typeface="Calibri" panose="020F0502020204030204" pitchFamily="34" charset="0"/>
                <a:cs typeface="Times New Roman (Corps CS)"/>
              </a:rPr>
              <a:t>Diarrhée</a:t>
            </a:r>
            <a:endParaRPr lang="en-FR" sz="2100" dirty="0">
              <a:latin typeface="Calibri" panose="020F0502020204030204" pitchFamily="34" charset="0"/>
              <a:ea typeface="Calibri" panose="020F0502020204030204" pitchFamily="34" charset="0"/>
              <a:cs typeface="Times New Roman (Corps CS)"/>
            </a:endParaRPr>
          </a:p>
          <a:p>
            <a:pPr marL="800100" lvl="1" indent="-342900" algn="just">
              <a:buFont typeface="+mj-lt"/>
              <a:buAutoNum type="alphaUcPeriod"/>
            </a:pPr>
            <a:r>
              <a:rPr lang="fr-FR" sz="2100" dirty="0">
                <a:latin typeface="Calibri" panose="020F0502020204030204" pitchFamily="34" charset="0"/>
                <a:ea typeface="Calibri" panose="020F0502020204030204" pitchFamily="34" charset="0"/>
                <a:cs typeface="Times New Roman (Corps CS)"/>
              </a:rPr>
              <a:t>Céphalée</a:t>
            </a:r>
            <a:endParaRPr lang="en-FR" sz="2100" dirty="0">
              <a:latin typeface="Calibri" panose="020F0502020204030204" pitchFamily="34" charset="0"/>
              <a:ea typeface="Calibri" panose="020F0502020204030204" pitchFamily="34" charset="0"/>
              <a:cs typeface="Times New Roman (Corps CS)"/>
            </a:endParaRPr>
          </a:p>
          <a:p>
            <a:pPr marL="800100" lvl="1" indent="-342900" algn="just">
              <a:buFont typeface="+mj-lt"/>
              <a:buAutoNum type="alphaUcPeriod"/>
            </a:pPr>
            <a:r>
              <a:rPr lang="fr-FR" sz="2100" dirty="0" err="1">
                <a:latin typeface="Calibri" panose="020F0502020204030204" pitchFamily="34" charset="0"/>
                <a:ea typeface="Calibri" panose="020F0502020204030204" pitchFamily="34" charset="0"/>
                <a:cs typeface="Times New Roman (Corps CS)"/>
              </a:rPr>
              <a:t>Thrombopénue</a:t>
            </a:r>
            <a:endParaRPr lang="en-FR" sz="2100" dirty="0">
              <a:latin typeface="Calibri" panose="020F0502020204030204" pitchFamily="34" charset="0"/>
              <a:ea typeface="Calibri" panose="020F0502020204030204" pitchFamily="34" charset="0"/>
              <a:cs typeface="Times New Roman (Corps CS)"/>
            </a:endParaRPr>
          </a:p>
          <a:p>
            <a:pPr marL="800100" lvl="1" indent="-342900" algn="just">
              <a:buFont typeface="+mj-lt"/>
              <a:buAutoNum type="alphaUcPeriod"/>
            </a:pPr>
            <a:r>
              <a:rPr lang="fr-FR" sz="2100" dirty="0">
                <a:latin typeface="Calibri" panose="020F0502020204030204" pitchFamily="34" charset="0"/>
                <a:ea typeface="Calibri" panose="020F0502020204030204" pitchFamily="34" charset="0"/>
                <a:cs typeface="Times New Roman (Corps CS)"/>
              </a:rPr>
              <a:t>Retour d’un voyage en Côte d’Ivoire il y a deux semaines</a:t>
            </a:r>
            <a:endParaRPr lang="en-FR" sz="2100" dirty="0">
              <a:latin typeface="Calibri" panose="020F0502020204030204" pitchFamily="34" charset="0"/>
              <a:ea typeface="Calibri" panose="020F0502020204030204" pitchFamily="34" charset="0"/>
              <a:cs typeface="Times New Roman (Corps CS)"/>
            </a:endParaRPr>
          </a:p>
          <a:p>
            <a:pPr marL="800100" lvl="1" indent="-342900" algn="just">
              <a:buFont typeface="+mj-lt"/>
              <a:buAutoNum type="alphaUcPeriod"/>
            </a:pPr>
            <a:r>
              <a:rPr lang="fr-FR" sz="2100" dirty="0">
                <a:latin typeface="Calibri" panose="020F0502020204030204" pitchFamily="34" charset="0"/>
                <a:ea typeface="Calibri" panose="020F0502020204030204" pitchFamily="34" charset="0"/>
                <a:cs typeface="Times New Roman (Corps CS)"/>
              </a:rPr>
              <a:t>Ictère</a:t>
            </a:r>
            <a:endParaRPr lang="en-FR" sz="2100" dirty="0">
              <a:latin typeface="Calibri" panose="020F0502020204030204" pitchFamily="34" charset="0"/>
              <a:ea typeface="Calibri" panose="020F0502020204030204" pitchFamily="34" charset="0"/>
              <a:cs typeface="Times New Roman (Corps CS)"/>
            </a:endParaRPr>
          </a:p>
          <a:p>
            <a:pPr marL="800100" lvl="1" indent="-342900" algn="just">
              <a:buFont typeface="+mj-lt"/>
              <a:buAutoNum type="alphaUcPeriod"/>
            </a:pPr>
            <a:r>
              <a:rPr lang="fr-FR" sz="2100" dirty="0">
                <a:latin typeface="Calibri" panose="020F0502020204030204" pitchFamily="34" charset="0"/>
                <a:ea typeface="Calibri" panose="020F0502020204030204" pitchFamily="34" charset="0"/>
                <a:cs typeface="Times New Roman (Corps CS)"/>
              </a:rPr>
              <a:t>Syndrome inflammatoire biologique</a:t>
            </a:r>
            <a:endParaRPr lang="en-FR" sz="2100" dirty="0">
              <a:latin typeface="Calibri" panose="020F0502020204030204" pitchFamily="34" charset="0"/>
              <a:ea typeface="Calibri" panose="020F0502020204030204" pitchFamily="34" charset="0"/>
              <a:cs typeface="Times New Roman (Corps CS)"/>
            </a:endParaRPr>
          </a:p>
          <a:p>
            <a:pPr marL="800100" lvl="1" indent="-342900" algn="just">
              <a:buFont typeface="+mj-lt"/>
              <a:buAutoNum type="alphaUcPeriod"/>
            </a:pPr>
            <a:r>
              <a:rPr lang="fr-FR" sz="2100" dirty="0">
                <a:latin typeface="Calibri" panose="020F0502020204030204" pitchFamily="34" charset="0"/>
                <a:ea typeface="Calibri" panose="020F0502020204030204" pitchFamily="34" charset="0"/>
                <a:cs typeface="Times New Roman (Corps CS)"/>
              </a:rPr>
              <a:t>Anémie hémolytique</a:t>
            </a:r>
            <a:endParaRPr lang="en-FR" sz="2100" dirty="0">
              <a:latin typeface="Calibri" panose="020F0502020204030204" pitchFamily="34" charset="0"/>
              <a:ea typeface="Calibri" panose="020F0502020204030204" pitchFamily="34" charset="0"/>
              <a:cs typeface="Times New Roman (Corps CS)"/>
            </a:endParaRPr>
          </a:p>
          <a:p>
            <a:pPr marL="800100" lvl="1" indent="-342900" algn="just">
              <a:buFont typeface="+mj-lt"/>
              <a:buAutoNum type="alphaUcPeriod"/>
            </a:pPr>
            <a:r>
              <a:rPr lang="fr-FR" sz="2100" dirty="0">
                <a:latin typeface="Calibri" panose="020F0502020204030204" pitchFamily="34" charset="0"/>
                <a:ea typeface="Calibri" panose="020F0502020204030204" pitchFamily="34" charset="0"/>
                <a:cs typeface="Times New Roman (Corps CS)"/>
              </a:rPr>
              <a:t>Élévation des transaminases</a:t>
            </a:r>
            <a:endParaRPr lang="en-FR" sz="2100" dirty="0">
              <a:latin typeface="Calibri" panose="020F0502020204030204" pitchFamily="34" charset="0"/>
              <a:ea typeface="Calibri" panose="020F0502020204030204" pitchFamily="34" charset="0"/>
              <a:cs typeface="Times New Roman (Corps CS)"/>
            </a:endParaRPr>
          </a:p>
          <a:p>
            <a:pPr marL="800100" lvl="1" indent="-342900" algn="just">
              <a:spcAft>
                <a:spcPts val="1000"/>
              </a:spcAft>
              <a:buFont typeface="+mj-lt"/>
              <a:buAutoNum type="alphaUcPeriod"/>
            </a:pPr>
            <a:r>
              <a:rPr lang="fr-FR" sz="2100" dirty="0">
                <a:latin typeface="Calibri" panose="020F0502020204030204" pitchFamily="34" charset="0"/>
                <a:ea typeface="Calibri" panose="020F0502020204030204" pitchFamily="34" charset="0"/>
                <a:cs typeface="Times New Roman (Corps CS)"/>
              </a:rPr>
              <a:t>Hyperéosinophilie</a:t>
            </a:r>
            <a:endParaRPr lang="en-FR" sz="2100" dirty="0">
              <a:latin typeface="Calibri" panose="020F0502020204030204" pitchFamily="34" charset="0"/>
              <a:ea typeface="Calibri" panose="020F0502020204030204" pitchFamily="34" charset="0"/>
              <a:cs typeface="Times New Roman (Corps CS)"/>
            </a:endParaRPr>
          </a:p>
          <a:p>
            <a:pPr marL="342900" indent="-342900" algn="just">
              <a:spcAft>
                <a:spcPts val="1000"/>
              </a:spcAft>
              <a:buFont typeface="Calibri" panose="020F0502020204030204" pitchFamily="34" charset="0"/>
              <a:buChar char="-"/>
            </a:pPr>
            <a:endParaRPr lang="en-FR" sz="1800" b="1" dirty="0">
              <a:latin typeface="Calibri" panose="020F0502020204030204" pitchFamily="34" charset="0"/>
              <a:ea typeface="Calibri" panose="020F0502020204030204" pitchFamily="34" charset="0"/>
              <a:cs typeface="Times New Roman (Corps CS)"/>
            </a:endParaRPr>
          </a:p>
        </p:txBody>
      </p:sp>
      <p:sp>
        <p:nvSpPr>
          <p:cNvPr id="3" name="TextBox 2">
            <a:extLst>
              <a:ext uri="{FF2B5EF4-FFF2-40B4-BE49-F238E27FC236}">
                <a16:creationId xmlns:a16="http://schemas.microsoft.com/office/drawing/2014/main" id="{19B33395-77CE-45CD-E935-CC89F182011A}"/>
              </a:ext>
            </a:extLst>
          </p:cNvPr>
          <p:cNvSpPr txBox="1"/>
          <p:nvPr/>
        </p:nvSpPr>
        <p:spPr>
          <a:xfrm>
            <a:off x="7859688" y="6069996"/>
            <a:ext cx="2808312" cy="461665"/>
          </a:xfrm>
          <a:prstGeom prst="rect">
            <a:avLst/>
          </a:prstGeom>
          <a:noFill/>
        </p:spPr>
        <p:txBody>
          <a:bodyPr wrap="square" rtlCol="0">
            <a:spAutoFit/>
          </a:bodyPr>
          <a:lstStyle/>
          <a:p>
            <a:r>
              <a:rPr lang="en-FR" sz="2400" b="1" dirty="0">
                <a:latin typeface="Calibri" panose="020F0502020204030204" pitchFamily="34" charset="0"/>
                <a:cs typeface="Calibri" panose="020F0502020204030204" pitchFamily="34" charset="0"/>
              </a:rPr>
              <a:t>→ Réponses : D, E, H</a:t>
            </a:r>
          </a:p>
        </p:txBody>
      </p:sp>
    </p:spTree>
    <p:extLst>
      <p:ext uri="{BB962C8B-B14F-4D97-AF65-F5344CB8AC3E}">
        <p14:creationId xmlns:p14="http://schemas.microsoft.com/office/powerpoint/2010/main" val="363069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CC4A-BA84-7DDA-BEBB-D38634D5F6F4}"/>
              </a:ext>
            </a:extLst>
          </p:cNvPr>
          <p:cNvSpPr>
            <a:spLocks noGrp="1"/>
          </p:cNvSpPr>
          <p:nvPr>
            <p:ph type="title"/>
          </p:nvPr>
        </p:nvSpPr>
        <p:spPr/>
        <p:txBody>
          <a:bodyPr/>
          <a:lstStyle/>
          <a:p>
            <a:pPr algn="r"/>
            <a:r>
              <a:rPr lang="en-FR" dirty="0"/>
              <a:t>Dossier progressif 1</a:t>
            </a:r>
          </a:p>
        </p:txBody>
      </p:sp>
      <p:sp>
        <p:nvSpPr>
          <p:cNvPr id="6" name="Text Placeholder 2">
            <a:extLst>
              <a:ext uri="{FF2B5EF4-FFF2-40B4-BE49-F238E27FC236}">
                <a16:creationId xmlns:a16="http://schemas.microsoft.com/office/drawing/2014/main" id="{579F3F11-61F4-828D-B1F1-8DA56414DDEB}"/>
              </a:ext>
            </a:extLst>
          </p:cNvPr>
          <p:cNvSpPr txBox="1">
            <a:spLocks/>
          </p:cNvSpPr>
          <p:nvPr/>
        </p:nvSpPr>
        <p:spPr>
          <a:xfrm>
            <a:off x="632460" y="1690688"/>
            <a:ext cx="10927079" cy="39929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lgn="just">
              <a:spcAft>
                <a:spcPts val="750"/>
              </a:spcAft>
              <a:buNone/>
            </a:pPr>
            <a:r>
              <a:rPr lang="fr-FR" sz="2600" b="1" u="sng" dirty="0">
                <a:latin typeface="Calibri" panose="020F0502020204030204" pitchFamily="34" charset="0"/>
                <a:ea typeface="Calibri" panose="020F0502020204030204" pitchFamily="34" charset="0"/>
                <a:cs typeface="Times New Roman (Corps CS)"/>
              </a:rPr>
              <a:t>QRP 1 :</a:t>
            </a:r>
            <a:endParaRPr lang="en-FR" sz="2600" dirty="0">
              <a:latin typeface="Calibri" panose="020F0502020204030204" pitchFamily="34" charset="0"/>
              <a:ea typeface="Calibri" panose="020F0502020204030204" pitchFamily="34" charset="0"/>
              <a:cs typeface="Times New Roman (Corps CS)"/>
            </a:endParaRPr>
          </a:p>
          <a:p>
            <a:pPr marL="19050" indent="0" algn="just">
              <a:spcAft>
                <a:spcPts val="750"/>
              </a:spcAft>
              <a:buNone/>
            </a:pPr>
            <a:r>
              <a:rPr lang="fr-FR" sz="2600" dirty="0">
                <a:latin typeface="Calibri" panose="020F0502020204030204" pitchFamily="34" charset="0"/>
                <a:ea typeface="Calibri" panose="020F0502020204030204" pitchFamily="34" charset="0"/>
                <a:cs typeface="Times New Roman (Corps CS)"/>
              </a:rPr>
              <a:t>À ce stade de la prise en charge, quels sont les deux examens complémentaires qui vous semblent indispensables parmi les suivants ?</a:t>
            </a:r>
            <a:endParaRPr lang="en-FR" sz="2600"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A. Numération formule sanguine</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B. Dosage des marqueurs d’inflammation biologique (CRP, fibrinogène)</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C. Radiographie de thorax</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D. Examen cytobactériologique des crachats</a:t>
            </a:r>
            <a:endParaRPr lang="en-FR" dirty="0">
              <a:latin typeface="Calibri" panose="020F0502020204030204" pitchFamily="34" charset="0"/>
              <a:ea typeface="Calibri" panose="020F0502020204030204" pitchFamily="34" charset="0"/>
              <a:cs typeface="Times New Roman (Corps CS)"/>
            </a:endParaRPr>
          </a:p>
          <a:p>
            <a:pPr marL="342900" lvl="1" indent="0" algn="just">
              <a:spcAft>
                <a:spcPts val="750"/>
              </a:spcAft>
              <a:buNone/>
            </a:pPr>
            <a:r>
              <a:rPr lang="fr-FR" dirty="0">
                <a:latin typeface="Calibri" panose="020F0502020204030204" pitchFamily="34" charset="0"/>
                <a:ea typeface="Calibri" panose="020F0502020204030204" pitchFamily="34" charset="0"/>
                <a:cs typeface="Times New Roman (Corps CS)"/>
              </a:rPr>
              <a:t>E. Électrocardiogramme</a:t>
            </a:r>
            <a:endParaRPr lang="en-FR" dirty="0">
              <a:latin typeface="Calibri" panose="020F0502020204030204" pitchFamily="34" charset="0"/>
              <a:ea typeface="Calibri" panose="020F0502020204030204" pitchFamily="34" charset="0"/>
              <a:cs typeface="Times New Roman (Corps CS)"/>
            </a:endParaRPr>
          </a:p>
        </p:txBody>
      </p:sp>
      <p:sp>
        <p:nvSpPr>
          <p:cNvPr id="8" name="TextBox 7">
            <a:extLst>
              <a:ext uri="{FF2B5EF4-FFF2-40B4-BE49-F238E27FC236}">
                <a16:creationId xmlns:a16="http://schemas.microsoft.com/office/drawing/2014/main" id="{B2E56AD2-F4EB-4B83-8D76-82B50112168E}"/>
              </a:ext>
            </a:extLst>
          </p:cNvPr>
          <p:cNvSpPr txBox="1"/>
          <p:nvPr/>
        </p:nvSpPr>
        <p:spPr>
          <a:xfrm>
            <a:off x="7423786" y="5007054"/>
            <a:ext cx="3335654" cy="523220"/>
          </a:xfrm>
          <a:prstGeom prst="rect">
            <a:avLst/>
          </a:prstGeom>
          <a:noFill/>
        </p:spPr>
        <p:txBody>
          <a:bodyPr wrap="square" rtlCol="0">
            <a:spAutoFit/>
          </a:bodyPr>
          <a:lstStyle/>
          <a:p>
            <a:r>
              <a:rPr lang="en-FR" sz="2800" b="1" dirty="0">
                <a:latin typeface="Calibri" panose="020F0502020204030204" pitchFamily="34" charset="0"/>
                <a:cs typeface="Calibri" panose="020F0502020204030204" pitchFamily="34" charset="0"/>
              </a:rPr>
              <a:t>→ Réponses : C, E</a:t>
            </a:r>
          </a:p>
        </p:txBody>
      </p:sp>
    </p:spTree>
    <p:extLst>
      <p:ext uri="{BB962C8B-B14F-4D97-AF65-F5344CB8AC3E}">
        <p14:creationId xmlns:p14="http://schemas.microsoft.com/office/powerpoint/2010/main" val="245070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KFP</a:t>
            </a:r>
          </a:p>
        </p:txBody>
      </p:sp>
      <p:sp>
        <p:nvSpPr>
          <p:cNvPr id="4" name="Text Placeholder 2">
            <a:extLst>
              <a:ext uri="{FF2B5EF4-FFF2-40B4-BE49-F238E27FC236}">
                <a16:creationId xmlns:a16="http://schemas.microsoft.com/office/drawing/2014/main" id="{16BDF1AE-40AE-C69A-B6FF-6E820A9BB7ED}"/>
              </a:ext>
            </a:extLst>
          </p:cNvPr>
          <p:cNvSpPr txBox="1">
            <a:spLocks/>
          </p:cNvSpPr>
          <p:nvPr/>
        </p:nvSpPr>
        <p:spPr>
          <a:xfrm>
            <a:off x="1944662" y="1421029"/>
            <a:ext cx="8302677" cy="164221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1000"/>
              </a:spcAft>
              <a:buNone/>
            </a:pPr>
            <a:r>
              <a:rPr lang="fr-FR" sz="2400" b="1" u="sng" dirty="0">
                <a:latin typeface="Calibri" panose="020F0502020204030204" pitchFamily="34" charset="0"/>
                <a:ea typeface="Calibri" panose="020F0502020204030204" pitchFamily="34" charset="0"/>
                <a:cs typeface="Times New Roman (Corps CS)"/>
              </a:rPr>
              <a:t>QROC 2 :</a:t>
            </a:r>
            <a:endParaRPr lang="en-FR" sz="2400" dirty="0">
              <a:latin typeface="Calibri" panose="020F0502020204030204" pitchFamily="34" charset="0"/>
              <a:ea typeface="Calibri" panose="020F0502020204030204" pitchFamily="34" charset="0"/>
              <a:cs typeface="Times New Roman (Corps CS)"/>
            </a:endParaRPr>
          </a:p>
          <a:p>
            <a:pPr marL="0" indent="0" algn="just">
              <a:spcAft>
                <a:spcPts val="1000"/>
              </a:spcAft>
              <a:buNone/>
            </a:pPr>
            <a:r>
              <a:rPr lang="fr-FR" sz="2400" dirty="0">
                <a:latin typeface="Calibri" panose="020F0502020204030204" pitchFamily="34" charset="0"/>
                <a:ea typeface="Calibri" panose="020F0502020204030204" pitchFamily="34" charset="0"/>
                <a:cs typeface="Times New Roman (Corps CS)"/>
              </a:rPr>
              <a:t>En cas de paludisme, quel est le seul examen (en dehors de la goutte épaisse) qui permet l’évaluation de la parasitémie ? </a:t>
            </a:r>
            <a:endParaRPr lang="en-FR" sz="2400" dirty="0">
              <a:latin typeface="Calibri" panose="020F0502020204030204" pitchFamily="34" charset="0"/>
              <a:ea typeface="Calibri" panose="020F0502020204030204" pitchFamily="34" charset="0"/>
              <a:cs typeface="Times New Roman (Corps CS)"/>
            </a:endParaRPr>
          </a:p>
        </p:txBody>
      </p:sp>
      <p:sp>
        <p:nvSpPr>
          <p:cNvPr id="5" name="TextBox 4">
            <a:extLst>
              <a:ext uri="{FF2B5EF4-FFF2-40B4-BE49-F238E27FC236}">
                <a16:creationId xmlns:a16="http://schemas.microsoft.com/office/drawing/2014/main" id="{A2E0411C-2A6D-152F-CD9E-5A0FAFB689C8}"/>
              </a:ext>
            </a:extLst>
          </p:cNvPr>
          <p:cNvSpPr txBox="1"/>
          <p:nvPr/>
        </p:nvSpPr>
        <p:spPr>
          <a:xfrm>
            <a:off x="987877" y="3429000"/>
            <a:ext cx="10216244" cy="492443"/>
          </a:xfrm>
          <a:prstGeom prst="rect">
            <a:avLst/>
          </a:prstGeom>
          <a:noFill/>
        </p:spPr>
        <p:txBody>
          <a:bodyPr wrap="square" rtlCol="0">
            <a:spAutoFit/>
          </a:bodyPr>
          <a:lstStyle/>
          <a:p>
            <a:pPr algn="ctr"/>
            <a:r>
              <a:rPr lang="en-FR" sz="2600" b="1" dirty="0">
                <a:latin typeface="Calibri" panose="020F0502020204030204" pitchFamily="34" charset="0"/>
                <a:cs typeface="Calibri" panose="020F0502020204030204" pitchFamily="34" charset="0"/>
              </a:rPr>
              <a:t>→ Réponses :</a:t>
            </a:r>
            <a:r>
              <a:rPr lang="en-FR" sz="2600" dirty="0">
                <a:latin typeface="Calibri" panose="020F0502020204030204" pitchFamily="34" charset="0"/>
                <a:cs typeface="Calibri" panose="020F0502020204030204" pitchFamily="34" charset="0"/>
              </a:rPr>
              <a:t> frottis sanguin, frottis mince sanguin</a:t>
            </a:r>
            <a:endParaRPr lang="en-FR"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123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biopsy&#10;&#10;Description automatically generated">
            <a:extLst>
              <a:ext uri="{FF2B5EF4-FFF2-40B4-BE49-F238E27FC236}">
                <a16:creationId xmlns:a16="http://schemas.microsoft.com/office/drawing/2014/main" id="{3DD1C674-1731-0F7A-E61A-8559DD4285BD}"/>
              </a:ext>
            </a:extLst>
          </p:cNvPr>
          <p:cNvPicPr>
            <a:picLocks noChangeAspect="1"/>
          </p:cNvPicPr>
          <p:nvPr/>
        </p:nvPicPr>
        <p:blipFill>
          <a:blip r:embed="rId2"/>
          <a:stretch>
            <a:fillRect/>
          </a:stretch>
        </p:blipFill>
        <p:spPr>
          <a:xfrm>
            <a:off x="1032509" y="434936"/>
            <a:ext cx="10126981" cy="5988127"/>
          </a:xfrm>
          <a:prstGeom prst="rect">
            <a:avLst/>
          </a:prstGeom>
        </p:spPr>
      </p:pic>
      <p:sp>
        <p:nvSpPr>
          <p:cNvPr id="8" name="Rectangle 7">
            <a:extLst>
              <a:ext uri="{FF2B5EF4-FFF2-40B4-BE49-F238E27FC236}">
                <a16:creationId xmlns:a16="http://schemas.microsoft.com/office/drawing/2014/main" id="{BE5EA40E-8C89-64DF-B5F7-10009CCDD05D}"/>
              </a:ext>
            </a:extLst>
          </p:cNvPr>
          <p:cNvSpPr/>
          <p:nvPr/>
        </p:nvSpPr>
        <p:spPr>
          <a:xfrm>
            <a:off x="5608320" y="1188720"/>
            <a:ext cx="4678680" cy="5486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9" name="Rectangle 8">
            <a:extLst>
              <a:ext uri="{FF2B5EF4-FFF2-40B4-BE49-F238E27FC236}">
                <a16:creationId xmlns:a16="http://schemas.microsoft.com/office/drawing/2014/main" id="{23B626CE-01B5-CA2A-7D95-1C2386AE1DA6}"/>
              </a:ext>
            </a:extLst>
          </p:cNvPr>
          <p:cNvSpPr/>
          <p:nvPr/>
        </p:nvSpPr>
        <p:spPr>
          <a:xfrm>
            <a:off x="2697480" y="1942504"/>
            <a:ext cx="2667000" cy="5486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0" name="TextBox 9">
            <a:extLst>
              <a:ext uri="{FF2B5EF4-FFF2-40B4-BE49-F238E27FC236}">
                <a16:creationId xmlns:a16="http://schemas.microsoft.com/office/drawing/2014/main" id="{CCE1AA45-AD56-E819-42E0-61FD8B0C9EBC}"/>
              </a:ext>
            </a:extLst>
          </p:cNvPr>
          <p:cNvSpPr txBox="1"/>
          <p:nvPr/>
        </p:nvSpPr>
        <p:spPr>
          <a:xfrm>
            <a:off x="10256520" y="1386840"/>
            <a:ext cx="872490" cy="338554"/>
          </a:xfrm>
          <a:prstGeom prst="rect">
            <a:avLst/>
          </a:prstGeom>
          <a:noFill/>
        </p:spPr>
        <p:txBody>
          <a:bodyPr wrap="square" rtlCol="0">
            <a:spAutoFit/>
          </a:bodyPr>
          <a:lstStyle/>
          <a:p>
            <a:r>
              <a:rPr lang="en-FR" sz="1600" i="1" dirty="0"/>
              <a:t>(= PCR)</a:t>
            </a:r>
          </a:p>
        </p:txBody>
      </p:sp>
      <p:sp>
        <p:nvSpPr>
          <p:cNvPr id="11" name="TextBox 10">
            <a:extLst>
              <a:ext uri="{FF2B5EF4-FFF2-40B4-BE49-F238E27FC236}">
                <a16:creationId xmlns:a16="http://schemas.microsoft.com/office/drawing/2014/main" id="{C7E967A1-35FF-29B5-70ED-2242627565A5}"/>
              </a:ext>
            </a:extLst>
          </p:cNvPr>
          <p:cNvSpPr txBox="1"/>
          <p:nvPr/>
        </p:nvSpPr>
        <p:spPr>
          <a:xfrm>
            <a:off x="9342120" y="1737360"/>
            <a:ext cx="1680210" cy="338554"/>
          </a:xfrm>
          <a:prstGeom prst="rect">
            <a:avLst/>
          </a:prstGeom>
          <a:noFill/>
        </p:spPr>
        <p:txBody>
          <a:bodyPr wrap="square" rtlCol="0">
            <a:spAutoFit/>
          </a:bodyPr>
          <a:lstStyle/>
          <a:p>
            <a:r>
              <a:rPr lang="en-FR" sz="1600" i="1" dirty="0"/>
              <a:t>+ frottis sanguin</a:t>
            </a:r>
          </a:p>
        </p:txBody>
      </p:sp>
    </p:spTree>
    <p:extLst>
      <p:ext uri="{BB962C8B-B14F-4D97-AF65-F5344CB8AC3E}">
        <p14:creationId xmlns:p14="http://schemas.microsoft.com/office/powerpoint/2010/main" val="952253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KFP</a:t>
            </a:r>
          </a:p>
        </p:txBody>
      </p:sp>
      <p:sp>
        <p:nvSpPr>
          <p:cNvPr id="4" name="Text Placeholder 2">
            <a:extLst>
              <a:ext uri="{FF2B5EF4-FFF2-40B4-BE49-F238E27FC236}">
                <a16:creationId xmlns:a16="http://schemas.microsoft.com/office/drawing/2014/main" id="{16BDF1AE-40AE-C69A-B6FF-6E820A9BB7ED}"/>
              </a:ext>
            </a:extLst>
          </p:cNvPr>
          <p:cNvSpPr txBox="1">
            <a:spLocks/>
          </p:cNvSpPr>
          <p:nvPr/>
        </p:nvSpPr>
        <p:spPr>
          <a:xfrm>
            <a:off x="1944662" y="1100667"/>
            <a:ext cx="8302677" cy="5638800"/>
          </a:xfrm>
          <a:prstGeom prst="rect">
            <a:avLst/>
          </a:prstGeom>
        </p:spPr>
        <p:txBody>
          <a:bodyPr vert="horz" lIns="68580" tIns="34290" rIns="68580" bIns="3429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kern="100" dirty="0">
                <a:effectLst/>
                <a:latin typeface="Calibri" panose="020F0502020204030204" pitchFamily="34" charset="0"/>
                <a:ea typeface="Aptos" panose="020B0004020202020204" pitchFamily="34" charset="0"/>
                <a:cs typeface="Calibri" panose="020F0502020204030204" pitchFamily="34" charset="0"/>
              </a:rPr>
              <a:t>M. vous explique que sa fièvre évolue par accès et s’accompagne de diarrhée ainsi que de douleurs diffuses. Il vous explique également être rentré récemment d’un voyage de plusieurs mois en Côte d’Ivoire.</a:t>
            </a:r>
            <a:endParaRPr lang="en-FR" sz="1800" kern="100" dirty="0">
              <a:effectLst/>
              <a:latin typeface="Calibri" panose="020F0502020204030204" pitchFamily="34" charset="0"/>
              <a:ea typeface="Aptos" panose="020B0004020202020204" pitchFamily="34" charset="0"/>
              <a:cs typeface="Calibri" panose="020F0502020204030204" pitchFamily="34" charset="0"/>
            </a:endParaRPr>
          </a:p>
          <a:p>
            <a:pPr marL="0" indent="0">
              <a:buNone/>
            </a:pPr>
            <a:r>
              <a:rPr lang="fr-FR" sz="1800" kern="100" dirty="0">
                <a:effectLst/>
                <a:latin typeface="Calibri" panose="020F0502020204030204" pitchFamily="34" charset="0"/>
                <a:ea typeface="Aptos" panose="020B0004020202020204" pitchFamily="34" charset="0"/>
                <a:cs typeface="Calibri" panose="020F0502020204030204" pitchFamily="34" charset="0"/>
              </a:rPr>
              <a:t>Votre examen clinique est sans particularité, et ne retrouve en particulier par d’ictère, pas de déficit neurologique, pas de syndrome hémorragique clinique.</a:t>
            </a:r>
            <a:endParaRPr lang="en-FR" sz="1800" kern="100" dirty="0">
              <a:effectLst/>
              <a:latin typeface="Calibri" panose="020F0502020204030204" pitchFamily="34" charset="0"/>
              <a:ea typeface="Aptos" panose="020B0004020202020204" pitchFamily="34" charset="0"/>
              <a:cs typeface="Calibri" panose="020F0502020204030204" pitchFamily="34" charset="0"/>
            </a:endParaRPr>
          </a:p>
          <a:p>
            <a:pPr marL="0" indent="0">
              <a:buNone/>
            </a:pPr>
            <a:r>
              <a:rPr lang="fr-FR" sz="1800" kern="100" dirty="0">
                <a:effectLst/>
                <a:latin typeface="Calibri" panose="020F0502020204030204" pitchFamily="34" charset="0"/>
                <a:ea typeface="Aptos" panose="020B0004020202020204" pitchFamily="34" charset="0"/>
                <a:cs typeface="Calibri" panose="020F0502020204030204" pitchFamily="34" charset="0"/>
              </a:rPr>
              <a:t>Les résultats du bilan biologique sont les suivants :</a:t>
            </a:r>
          </a:p>
          <a:p>
            <a:r>
              <a:rPr lang="fr-FR" sz="1800" kern="100" dirty="0">
                <a:effectLst/>
                <a:latin typeface="Calibri" panose="020F0502020204030204" pitchFamily="34" charset="0"/>
                <a:ea typeface="Aptos" panose="020B0004020202020204" pitchFamily="34" charset="0"/>
                <a:cs typeface="Calibri" panose="020F0502020204030204" pitchFamily="34" charset="0"/>
              </a:rPr>
              <a:t>Numération formule sanguine : </a:t>
            </a:r>
            <a:r>
              <a:rPr lang="fr-FR" sz="1800" kern="100" dirty="0" err="1">
                <a:effectLst/>
                <a:latin typeface="Calibri" panose="020F0502020204030204" pitchFamily="34" charset="0"/>
                <a:ea typeface="Aptos" panose="020B0004020202020204" pitchFamily="34" charset="0"/>
                <a:cs typeface="Calibri" panose="020F0502020204030204" pitchFamily="34" charset="0"/>
              </a:rPr>
              <a:t>Hb</a:t>
            </a:r>
            <a:r>
              <a:rPr lang="fr-FR" sz="1800" kern="100" dirty="0">
                <a:effectLst/>
                <a:latin typeface="Calibri" panose="020F0502020204030204" pitchFamily="34" charset="0"/>
                <a:ea typeface="Aptos" panose="020B0004020202020204" pitchFamily="34" charset="0"/>
                <a:cs typeface="Calibri" panose="020F0502020204030204" pitchFamily="34" charset="0"/>
              </a:rPr>
              <a:t> 13.1 g/</a:t>
            </a:r>
            <a:r>
              <a:rPr lang="fr-FR" sz="1800" kern="100" dirty="0" err="1">
                <a:effectLst/>
                <a:latin typeface="Calibri" panose="020F0502020204030204" pitchFamily="34" charset="0"/>
                <a:ea typeface="Aptos" panose="020B0004020202020204" pitchFamily="34" charset="0"/>
                <a:cs typeface="Calibri" panose="020F0502020204030204" pitchFamily="34" charset="0"/>
              </a:rPr>
              <a:t>dL</a:t>
            </a:r>
            <a:r>
              <a:rPr lang="fr-FR" sz="1800" kern="100" dirty="0">
                <a:effectLst/>
                <a:latin typeface="Calibri" panose="020F0502020204030204" pitchFamily="34" charset="0"/>
                <a:ea typeface="Aptos" panose="020B0004020202020204" pitchFamily="34" charset="0"/>
                <a:cs typeface="Calibri" panose="020F0502020204030204" pitchFamily="34" charset="0"/>
              </a:rPr>
              <a:t>, plaquettes 29 G/L, leucocytes 3.97 G/L (formule : PNN 3.64 G/L, lymphocytes 0.13 G/L, monocytes 0.13 G/L).</a:t>
            </a:r>
            <a:endParaRPr lang="en-FR" sz="1800" kern="100" dirty="0">
              <a:effectLst/>
              <a:latin typeface="Calibri" panose="020F0502020204030204" pitchFamily="34" charset="0"/>
              <a:ea typeface="Aptos" panose="020B0004020202020204" pitchFamily="34" charset="0"/>
              <a:cs typeface="Calibri" panose="020F0502020204030204" pitchFamily="34" charset="0"/>
            </a:endParaRPr>
          </a:p>
          <a:p>
            <a:r>
              <a:rPr lang="fr-FR" sz="1800" kern="100" dirty="0">
                <a:effectLst/>
                <a:latin typeface="Calibri" panose="020F0502020204030204" pitchFamily="34" charset="0"/>
                <a:ea typeface="Aptos" panose="020B0004020202020204" pitchFamily="34" charset="0"/>
                <a:cs typeface="Calibri" panose="020F0502020204030204" pitchFamily="34" charset="0"/>
              </a:rPr>
              <a:t>Ionogramme sanguin : sodium 129 </a:t>
            </a:r>
            <a:r>
              <a:rPr lang="fr-FR" sz="1800" kern="100" dirty="0" err="1">
                <a:effectLst/>
                <a:latin typeface="Calibri" panose="020F0502020204030204" pitchFamily="34" charset="0"/>
                <a:ea typeface="Aptos" panose="020B0004020202020204" pitchFamily="34" charset="0"/>
                <a:cs typeface="Calibri" panose="020F0502020204030204" pitchFamily="34" charset="0"/>
              </a:rPr>
              <a:t>mmol</a:t>
            </a:r>
            <a:r>
              <a:rPr lang="fr-FR" sz="1800" kern="100" dirty="0">
                <a:effectLst/>
                <a:latin typeface="Calibri" panose="020F0502020204030204" pitchFamily="34" charset="0"/>
                <a:ea typeface="Aptos" panose="020B0004020202020204" pitchFamily="34" charset="0"/>
                <a:cs typeface="Calibri" panose="020F0502020204030204" pitchFamily="34" charset="0"/>
              </a:rPr>
              <a:t>/L, potassium 3.8 </a:t>
            </a:r>
            <a:r>
              <a:rPr lang="fr-FR" sz="1800" kern="100" dirty="0" err="1">
                <a:effectLst/>
                <a:latin typeface="Calibri" panose="020F0502020204030204" pitchFamily="34" charset="0"/>
                <a:ea typeface="Aptos" panose="020B0004020202020204" pitchFamily="34" charset="0"/>
                <a:cs typeface="Calibri" panose="020F0502020204030204" pitchFamily="34" charset="0"/>
              </a:rPr>
              <a:t>mmol</a:t>
            </a:r>
            <a:r>
              <a:rPr lang="fr-FR" sz="1800" kern="100" dirty="0">
                <a:effectLst/>
                <a:latin typeface="Calibri" panose="020F0502020204030204" pitchFamily="34" charset="0"/>
                <a:ea typeface="Aptos" panose="020B0004020202020204" pitchFamily="34" charset="0"/>
                <a:cs typeface="Calibri" panose="020F0502020204030204" pitchFamily="34" charset="0"/>
              </a:rPr>
              <a:t>/L, bicarbonate 23 </a:t>
            </a:r>
            <a:r>
              <a:rPr lang="fr-FR" sz="1800" kern="100" dirty="0" err="1">
                <a:effectLst/>
                <a:latin typeface="Calibri" panose="020F0502020204030204" pitchFamily="34" charset="0"/>
                <a:ea typeface="Aptos" panose="020B0004020202020204" pitchFamily="34" charset="0"/>
                <a:cs typeface="Calibri" panose="020F0502020204030204" pitchFamily="34" charset="0"/>
              </a:rPr>
              <a:t>mmol</a:t>
            </a:r>
            <a:r>
              <a:rPr lang="fr-FR" sz="1800" kern="100" dirty="0">
                <a:effectLst/>
                <a:latin typeface="Calibri" panose="020F0502020204030204" pitchFamily="34" charset="0"/>
                <a:ea typeface="Aptos" panose="020B0004020202020204" pitchFamily="34" charset="0"/>
                <a:cs typeface="Calibri" panose="020F0502020204030204" pitchFamily="34" charset="0"/>
              </a:rPr>
              <a:t>/L, urée 5.1 </a:t>
            </a:r>
            <a:r>
              <a:rPr lang="fr-FR" sz="1800" kern="100" dirty="0" err="1">
                <a:effectLst/>
                <a:latin typeface="Calibri" panose="020F0502020204030204" pitchFamily="34" charset="0"/>
                <a:ea typeface="Aptos" panose="020B0004020202020204" pitchFamily="34" charset="0"/>
                <a:cs typeface="Calibri" panose="020F0502020204030204" pitchFamily="34" charset="0"/>
              </a:rPr>
              <a:t>mmol</a:t>
            </a:r>
            <a:r>
              <a:rPr lang="fr-FR" sz="1800" kern="100" dirty="0">
                <a:effectLst/>
                <a:latin typeface="Calibri" panose="020F0502020204030204" pitchFamily="34" charset="0"/>
                <a:ea typeface="Aptos" panose="020B0004020202020204" pitchFamily="34" charset="0"/>
                <a:cs typeface="Calibri" panose="020F0502020204030204" pitchFamily="34" charset="0"/>
              </a:rPr>
              <a:t>/L, créatinine 93 µmol/L, glycémie 8.2 </a:t>
            </a:r>
            <a:r>
              <a:rPr lang="fr-FR" sz="1800" kern="100" dirty="0" err="1">
                <a:effectLst/>
                <a:latin typeface="Calibri" panose="020F0502020204030204" pitchFamily="34" charset="0"/>
                <a:ea typeface="Aptos" panose="020B0004020202020204" pitchFamily="34" charset="0"/>
                <a:cs typeface="Calibri" panose="020F0502020204030204" pitchFamily="34" charset="0"/>
              </a:rPr>
              <a:t>mmol</a:t>
            </a:r>
            <a:r>
              <a:rPr lang="fr-FR" sz="1800" kern="100" dirty="0">
                <a:effectLst/>
                <a:latin typeface="Calibri" panose="020F0502020204030204" pitchFamily="34" charset="0"/>
                <a:ea typeface="Aptos" panose="020B0004020202020204" pitchFamily="34" charset="0"/>
                <a:cs typeface="Calibri" panose="020F0502020204030204" pitchFamily="34" charset="0"/>
              </a:rPr>
              <a:t>/L.</a:t>
            </a:r>
            <a:endParaRPr lang="en-FR" sz="1800" kern="100" dirty="0">
              <a:effectLst/>
              <a:latin typeface="Calibri" panose="020F0502020204030204" pitchFamily="34" charset="0"/>
              <a:ea typeface="Aptos" panose="020B0004020202020204" pitchFamily="34" charset="0"/>
              <a:cs typeface="Calibri" panose="020F0502020204030204" pitchFamily="34" charset="0"/>
            </a:endParaRPr>
          </a:p>
          <a:p>
            <a:r>
              <a:rPr lang="fr-FR" sz="1800" kern="100" dirty="0">
                <a:effectLst/>
                <a:latin typeface="Calibri" panose="020F0502020204030204" pitchFamily="34" charset="0"/>
                <a:ea typeface="Aptos" panose="020B0004020202020204" pitchFamily="34" charset="0"/>
                <a:cs typeface="Calibri" panose="020F0502020204030204" pitchFamily="34" charset="0"/>
              </a:rPr>
              <a:t>Bilan hépatique : ASAT 88 U/L, ALAT 44 U/L, PAL 71 U/L, GGT 162 U/L, bilirubine totale 76 µmol/L (dont 43 µmol/L de bilirubine libre).</a:t>
            </a:r>
            <a:endParaRPr lang="en-FR" sz="1800" kern="100" dirty="0">
              <a:effectLst/>
              <a:latin typeface="Calibri" panose="020F0502020204030204" pitchFamily="34" charset="0"/>
              <a:ea typeface="Aptos" panose="020B0004020202020204" pitchFamily="34" charset="0"/>
              <a:cs typeface="Calibri" panose="020F0502020204030204" pitchFamily="34" charset="0"/>
            </a:endParaRPr>
          </a:p>
          <a:p>
            <a:r>
              <a:rPr lang="fr-FR" sz="1800" kern="100" dirty="0">
                <a:effectLst/>
                <a:latin typeface="Calibri" panose="020F0502020204030204" pitchFamily="34" charset="0"/>
                <a:ea typeface="Aptos" panose="020B0004020202020204" pitchFamily="34" charset="0"/>
                <a:cs typeface="Calibri" panose="020F0502020204030204" pitchFamily="34" charset="0"/>
              </a:rPr>
              <a:t>Bilan d’hémostase : TP 64%, TCA 1.38.</a:t>
            </a:r>
            <a:endParaRPr lang="en-FR" sz="1800" kern="100" dirty="0">
              <a:effectLst/>
              <a:latin typeface="Calibri" panose="020F0502020204030204" pitchFamily="34" charset="0"/>
              <a:ea typeface="Aptos" panose="020B0004020202020204" pitchFamily="34" charset="0"/>
              <a:cs typeface="Calibri" panose="020F0502020204030204" pitchFamily="34" charset="0"/>
            </a:endParaRPr>
          </a:p>
          <a:p>
            <a:r>
              <a:rPr lang="fr-FR" sz="1800" kern="100" dirty="0">
                <a:effectLst/>
                <a:latin typeface="Calibri" panose="020F0502020204030204" pitchFamily="34" charset="0"/>
                <a:ea typeface="Aptos" panose="020B0004020202020204" pitchFamily="34" charset="0"/>
                <a:cs typeface="Calibri" panose="020F0502020204030204" pitchFamily="34" charset="0"/>
              </a:rPr>
              <a:t>CRP 192 mg/L.</a:t>
            </a:r>
            <a:endParaRPr lang="en-FR" sz="1800" kern="100" dirty="0">
              <a:effectLst/>
              <a:latin typeface="Calibri" panose="020F0502020204030204" pitchFamily="34" charset="0"/>
              <a:ea typeface="Aptos" panose="020B0004020202020204" pitchFamily="34" charset="0"/>
              <a:cs typeface="Calibri" panose="020F0502020204030204" pitchFamily="34" charset="0"/>
            </a:endParaRPr>
          </a:p>
          <a:p>
            <a:r>
              <a:rPr lang="fr-FR" sz="1800" kern="100" dirty="0">
                <a:effectLst/>
                <a:latin typeface="Calibri" panose="020F0502020204030204" pitchFamily="34" charset="0"/>
                <a:ea typeface="Aptos" panose="020B0004020202020204" pitchFamily="34" charset="0"/>
                <a:cs typeface="Calibri" panose="020F0502020204030204" pitchFamily="34" charset="0"/>
              </a:rPr>
              <a:t>Taux de LDH augmenté à 3 fois la normale, haptoglobine effondrée.</a:t>
            </a:r>
            <a:endParaRPr lang="en-FR" sz="1800" kern="100" dirty="0">
              <a:effectLst/>
              <a:latin typeface="Calibri" panose="020F0502020204030204" pitchFamily="34" charset="0"/>
              <a:ea typeface="Aptos" panose="020B0004020202020204" pitchFamily="34" charset="0"/>
              <a:cs typeface="Calibri" panose="020F0502020204030204" pitchFamily="34" charset="0"/>
            </a:endParaRPr>
          </a:p>
          <a:p>
            <a:r>
              <a:rPr lang="fr-FR" sz="1800" kern="100" dirty="0">
                <a:effectLst/>
                <a:latin typeface="Calibri" panose="020F0502020204030204" pitchFamily="34" charset="0"/>
                <a:ea typeface="Aptos" panose="020B0004020202020204" pitchFamily="34" charset="0"/>
                <a:cs typeface="Calibri" panose="020F0502020204030204" pitchFamily="34" charset="0"/>
              </a:rPr>
              <a:t>Goutte épaisse positive.</a:t>
            </a:r>
            <a:endParaRPr lang="en-FR" sz="1800" kern="100" dirty="0">
              <a:effectLst/>
              <a:latin typeface="Calibri" panose="020F0502020204030204" pitchFamily="34" charset="0"/>
              <a:ea typeface="Aptos" panose="020B0004020202020204" pitchFamily="34" charset="0"/>
              <a:cs typeface="Calibri" panose="020F0502020204030204" pitchFamily="34" charset="0"/>
            </a:endParaRPr>
          </a:p>
          <a:p>
            <a:r>
              <a:rPr lang="fr-FR" sz="1800" kern="100" dirty="0">
                <a:effectLst/>
                <a:latin typeface="Calibri" panose="020F0502020204030204" pitchFamily="34" charset="0"/>
                <a:ea typeface="Aptos" panose="020B0004020202020204" pitchFamily="34" charset="0"/>
                <a:cs typeface="Calibri" panose="020F0502020204030204" pitchFamily="34" charset="0"/>
              </a:rPr>
              <a:t>Présence de trophozoïtes de </a:t>
            </a:r>
            <a:r>
              <a:rPr lang="fr-FR" sz="1800" i="1" kern="100" dirty="0">
                <a:effectLst/>
                <a:latin typeface="Calibri" panose="020F0502020204030204" pitchFamily="34" charset="0"/>
                <a:ea typeface="Aptos" panose="020B0004020202020204" pitchFamily="34" charset="0"/>
                <a:cs typeface="Calibri" panose="020F0502020204030204" pitchFamily="34" charset="0"/>
              </a:rPr>
              <a:t>Plasmodium falciparum</a:t>
            </a:r>
            <a:r>
              <a:rPr lang="fr-FR" sz="1800" kern="100" dirty="0">
                <a:effectLst/>
                <a:latin typeface="Calibri" panose="020F0502020204030204" pitchFamily="34" charset="0"/>
                <a:ea typeface="Aptos" panose="020B0004020202020204" pitchFamily="34" charset="0"/>
                <a:cs typeface="Calibri" panose="020F0502020204030204" pitchFamily="34" charset="0"/>
              </a:rPr>
              <a:t> sur le frottis mince sanguin ; parasitémie estimée à 8%. </a:t>
            </a:r>
            <a:endParaRPr lang="en-FR" sz="1800" kern="100" dirty="0">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906505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C3EE94-1BDF-4A86-777B-439C662792C6}"/>
              </a:ext>
            </a:extLst>
          </p:cNvPr>
          <p:cNvSpPr txBox="1">
            <a:spLocks/>
          </p:cNvSpPr>
          <p:nvPr/>
        </p:nvSpPr>
        <p:spPr>
          <a:xfrm>
            <a:off x="632460" y="1690688"/>
            <a:ext cx="10927079" cy="39929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lgn="just">
              <a:spcAft>
                <a:spcPts val="750"/>
              </a:spcAft>
              <a:buNone/>
            </a:pPr>
            <a:r>
              <a:rPr lang="fr-FR" sz="2600" b="1" u="sng" dirty="0">
                <a:latin typeface="Calibri" panose="020F0502020204030204" pitchFamily="34" charset="0"/>
                <a:ea typeface="Calibri" panose="020F0502020204030204" pitchFamily="34" charset="0"/>
                <a:cs typeface="Times New Roman (Corps CS)"/>
              </a:rPr>
              <a:t>QRM 3 :</a:t>
            </a:r>
            <a:endParaRPr lang="en-FR" sz="2600" dirty="0">
              <a:latin typeface="Calibri" panose="020F0502020204030204" pitchFamily="34" charset="0"/>
              <a:ea typeface="Calibri" panose="020F0502020204030204" pitchFamily="34" charset="0"/>
              <a:cs typeface="Times New Roman (Corps CS)"/>
            </a:endParaRPr>
          </a:p>
          <a:p>
            <a:pPr marL="19050" indent="0" algn="just">
              <a:spcAft>
                <a:spcPts val="750"/>
              </a:spcAft>
              <a:buNone/>
            </a:pPr>
            <a:r>
              <a:rPr lang="fr-FR" sz="2600" dirty="0">
                <a:latin typeface="Calibri" panose="020F0502020204030204" pitchFamily="34" charset="0"/>
                <a:ea typeface="Calibri" panose="020F0502020204030204" pitchFamily="34" charset="0"/>
                <a:cs typeface="Times New Roman (Corps CS)"/>
              </a:rPr>
              <a:t>Quels sont les éléments biologiques présents chez M. P qui indiqueraient une admission en soins intensifs ?</a:t>
            </a:r>
            <a:endParaRPr lang="en-FR" sz="2600"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A. Hémolyse biologique</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B. Hyponatrémie à 129 </a:t>
            </a:r>
            <a:r>
              <a:rPr lang="fr-FR" dirty="0" err="1">
                <a:latin typeface="Calibri" panose="020F0502020204030204" pitchFamily="34" charset="0"/>
                <a:ea typeface="Calibri" panose="020F0502020204030204" pitchFamily="34" charset="0"/>
                <a:cs typeface="Times New Roman (Corps CS)"/>
              </a:rPr>
              <a:t>mmol</a:t>
            </a:r>
            <a:r>
              <a:rPr lang="fr-FR" dirty="0">
                <a:latin typeface="Calibri" panose="020F0502020204030204" pitchFamily="34" charset="0"/>
                <a:ea typeface="Calibri" panose="020F0502020204030204" pitchFamily="34" charset="0"/>
                <a:cs typeface="Times New Roman (Corps CS)"/>
              </a:rPr>
              <a:t>/L</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C. Bilirubinémie totale à 76 µmol/L</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D. CRP élevée à 192 mg/L</a:t>
            </a:r>
            <a:endParaRPr lang="fr-FR" i="1"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E. Parasitémie estimée à 8%</a:t>
            </a:r>
          </a:p>
        </p:txBody>
      </p:sp>
      <p:sp>
        <p:nvSpPr>
          <p:cNvPr id="5" name="TextBox 4">
            <a:extLst>
              <a:ext uri="{FF2B5EF4-FFF2-40B4-BE49-F238E27FC236}">
                <a16:creationId xmlns:a16="http://schemas.microsoft.com/office/drawing/2014/main" id="{655995B6-F421-BADA-2127-D4CE34AC9341}"/>
              </a:ext>
            </a:extLst>
          </p:cNvPr>
          <p:cNvSpPr txBox="1"/>
          <p:nvPr/>
        </p:nvSpPr>
        <p:spPr>
          <a:xfrm>
            <a:off x="7423786" y="4995749"/>
            <a:ext cx="3335654" cy="523220"/>
          </a:xfrm>
          <a:prstGeom prst="rect">
            <a:avLst/>
          </a:prstGeom>
          <a:noFill/>
        </p:spPr>
        <p:txBody>
          <a:bodyPr wrap="square" rtlCol="0">
            <a:spAutoFit/>
          </a:bodyPr>
          <a:lstStyle/>
          <a:p>
            <a:r>
              <a:rPr lang="en-FR" sz="2800" b="1" dirty="0">
                <a:latin typeface="Calibri" panose="020F0502020204030204" pitchFamily="34" charset="0"/>
                <a:cs typeface="Calibri" panose="020F0502020204030204" pitchFamily="34" charset="0"/>
              </a:rPr>
              <a:t>→ Réponses : C, E</a:t>
            </a:r>
          </a:p>
        </p:txBody>
      </p:sp>
      <p:sp>
        <p:nvSpPr>
          <p:cNvPr id="7" name="Title 1">
            <a:extLst>
              <a:ext uri="{FF2B5EF4-FFF2-40B4-BE49-F238E27FC236}">
                <a16:creationId xmlns:a16="http://schemas.microsoft.com/office/drawing/2014/main" id="{1BA9E8B0-8D45-AA26-58E3-A3B74F8E722A}"/>
              </a:ext>
            </a:extLst>
          </p:cNvPr>
          <p:cNvSpPr>
            <a:spLocks noGrp="1"/>
          </p:cNvSpPr>
          <p:nvPr>
            <p:ph type="title"/>
          </p:nvPr>
        </p:nvSpPr>
        <p:spPr>
          <a:xfrm>
            <a:off x="838200" y="365125"/>
            <a:ext cx="10515600" cy="1325563"/>
          </a:xfrm>
        </p:spPr>
        <p:txBody>
          <a:bodyPr/>
          <a:lstStyle/>
          <a:p>
            <a:pPr algn="r"/>
            <a:r>
              <a:rPr lang="en-FR" dirty="0"/>
              <a:t>KFP</a:t>
            </a:r>
          </a:p>
        </p:txBody>
      </p:sp>
    </p:spTree>
    <p:extLst>
      <p:ext uri="{BB962C8B-B14F-4D97-AF65-F5344CB8AC3E}">
        <p14:creationId xmlns:p14="http://schemas.microsoft.com/office/powerpoint/2010/main" val="169366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medical report&#10;&#10;Description automatically generated">
            <a:extLst>
              <a:ext uri="{FF2B5EF4-FFF2-40B4-BE49-F238E27FC236}">
                <a16:creationId xmlns:a16="http://schemas.microsoft.com/office/drawing/2014/main" id="{67ADBB4F-86E1-B1E9-CF21-721E902925D8}"/>
              </a:ext>
            </a:extLst>
          </p:cNvPr>
          <p:cNvPicPr>
            <a:picLocks noChangeAspect="1"/>
          </p:cNvPicPr>
          <p:nvPr/>
        </p:nvPicPr>
        <p:blipFill>
          <a:blip r:embed="rId2"/>
          <a:stretch>
            <a:fillRect/>
          </a:stretch>
        </p:blipFill>
        <p:spPr>
          <a:xfrm>
            <a:off x="1322387" y="205006"/>
            <a:ext cx="9547225" cy="6447988"/>
          </a:xfrm>
          <a:prstGeom prst="rect">
            <a:avLst/>
          </a:prstGeom>
        </p:spPr>
      </p:pic>
    </p:spTree>
    <p:extLst>
      <p:ext uri="{BB962C8B-B14F-4D97-AF65-F5344CB8AC3E}">
        <p14:creationId xmlns:p14="http://schemas.microsoft.com/office/powerpoint/2010/main" val="3970801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medical report&#10;&#10;Description automatically generated">
            <a:extLst>
              <a:ext uri="{FF2B5EF4-FFF2-40B4-BE49-F238E27FC236}">
                <a16:creationId xmlns:a16="http://schemas.microsoft.com/office/drawing/2014/main" id="{67ADBB4F-86E1-B1E9-CF21-721E902925D8}"/>
              </a:ext>
            </a:extLst>
          </p:cNvPr>
          <p:cNvPicPr>
            <a:picLocks noChangeAspect="1"/>
          </p:cNvPicPr>
          <p:nvPr/>
        </p:nvPicPr>
        <p:blipFill>
          <a:blip r:embed="rId2"/>
          <a:stretch>
            <a:fillRect/>
          </a:stretch>
        </p:blipFill>
        <p:spPr>
          <a:xfrm>
            <a:off x="1322387" y="205006"/>
            <a:ext cx="9547225" cy="6447988"/>
          </a:xfrm>
          <a:prstGeom prst="rect">
            <a:avLst/>
          </a:prstGeom>
        </p:spPr>
      </p:pic>
      <p:sp>
        <p:nvSpPr>
          <p:cNvPr id="8" name="TextBox 7">
            <a:extLst>
              <a:ext uri="{FF2B5EF4-FFF2-40B4-BE49-F238E27FC236}">
                <a16:creationId xmlns:a16="http://schemas.microsoft.com/office/drawing/2014/main" id="{98E9C320-7CA5-ADA2-ECED-84C1116324E0}"/>
              </a:ext>
            </a:extLst>
          </p:cNvPr>
          <p:cNvSpPr txBox="1"/>
          <p:nvPr/>
        </p:nvSpPr>
        <p:spPr>
          <a:xfrm>
            <a:off x="2183128" y="2497976"/>
            <a:ext cx="7825741" cy="1862048"/>
          </a:xfrm>
          <a:prstGeom prst="rect">
            <a:avLst/>
          </a:prstGeom>
          <a:solidFill>
            <a:schemeClr val="bg1"/>
          </a:solidFill>
          <a:ln w="28575">
            <a:solidFill>
              <a:srgbClr val="FF0000"/>
            </a:solidFill>
          </a:ln>
        </p:spPr>
        <p:txBody>
          <a:bodyPr wrap="square" rtlCol="0">
            <a:spAutoFit/>
          </a:bodyPr>
          <a:lstStyle/>
          <a:p>
            <a:pPr>
              <a:spcAft>
                <a:spcPts val="800"/>
              </a:spcAft>
            </a:pPr>
            <a:r>
              <a:rPr lang="en-FR" sz="2800" dirty="0"/>
              <a:t>Retenir :</a:t>
            </a:r>
          </a:p>
          <a:p>
            <a:pPr marL="285750" indent="-285750">
              <a:spcAft>
                <a:spcPts val="500"/>
              </a:spcAft>
              <a:buFont typeface="Arial" panose="020B0604020202020204" pitchFamily="34" charset="0"/>
              <a:buChar char="•"/>
            </a:pPr>
            <a:r>
              <a:rPr lang="en-FR" sz="2400" dirty="0">
                <a:highlight>
                  <a:srgbClr val="FFFF00"/>
                </a:highlight>
              </a:rPr>
              <a:t>Défaillance d’organe</a:t>
            </a:r>
          </a:p>
          <a:p>
            <a:pPr marL="285750" indent="-285750">
              <a:spcAft>
                <a:spcPts val="500"/>
              </a:spcAft>
              <a:buFont typeface="Arial" panose="020B0604020202020204" pitchFamily="34" charset="0"/>
              <a:buChar char="•"/>
            </a:pPr>
            <a:r>
              <a:rPr lang="en-FR" sz="2400" dirty="0">
                <a:highlight>
                  <a:srgbClr val="FFFF00"/>
                </a:highlight>
              </a:rPr>
              <a:t>Syndrome hémorragique grave</a:t>
            </a:r>
          </a:p>
          <a:p>
            <a:pPr marL="285750" indent="-285750">
              <a:spcAft>
                <a:spcPts val="500"/>
              </a:spcAft>
              <a:buFont typeface="Arial" panose="020B0604020202020204" pitchFamily="34" charset="0"/>
              <a:buChar char="•"/>
            </a:pPr>
            <a:r>
              <a:rPr lang="en-FR" sz="2400" dirty="0">
                <a:highlight>
                  <a:srgbClr val="FFFF00"/>
                </a:highlight>
              </a:rPr>
              <a:t>Charge parasitaire élevée : anémie profonde, parasitémie</a:t>
            </a:r>
          </a:p>
        </p:txBody>
      </p:sp>
    </p:spTree>
    <p:extLst>
      <p:ext uri="{BB962C8B-B14F-4D97-AF65-F5344CB8AC3E}">
        <p14:creationId xmlns:p14="http://schemas.microsoft.com/office/powerpoint/2010/main" val="460476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652C45-0361-2EBB-620D-18AB67A65498}"/>
              </a:ext>
            </a:extLst>
          </p:cNvPr>
          <p:cNvSpPr>
            <a:spLocks noGrp="1"/>
          </p:cNvSpPr>
          <p:nvPr>
            <p:ph type="title"/>
          </p:nvPr>
        </p:nvSpPr>
        <p:spPr>
          <a:xfrm>
            <a:off x="2487110" y="2766219"/>
            <a:ext cx="7217780" cy="1325563"/>
          </a:xfrm>
        </p:spPr>
        <p:txBody>
          <a:bodyPr/>
          <a:lstStyle/>
          <a:p>
            <a:pPr algn="ctr"/>
            <a:r>
              <a:rPr lang="en-FR" b="1" dirty="0"/>
              <a:t>Merci de votre attention !</a:t>
            </a:r>
          </a:p>
        </p:txBody>
      </p:sp>
    </p:spTree>
    <p:extLst>
      <p:ext uri="{BB962C8B-B14F-4D97-AF65-F5344CB8AC3E}">
        <p14:creationId xmlns:p14="http://schemas.microsoft.com/office/powerpoint/2010/main" val="95968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Dossier progressif 1</a:t>
            </a:r>
          </a:p>
        </p:txBody>
      </p:sp>
      <p:sp>
        <p:nvSpPr>
          <p:cNvPr id="3" name="Text Placeholder 2">
            <a:extLst>
              <a:ext uri="{FF2B5EF4-FFF2-40B4-BE49-F238E27FC236}">
                <a16:creationId xmlns:a16="http://schemas.microsoft.com/office/drawing/2014/main" id="{884FC981-3ECF-8D34-476C-69350B45CEB6}"/>
              </a:ext>
            </a:extLst>
          </p:cNvPr>
          <p:cNvSpPr txBox="1">
            <a:spLocks/>
          </p:cNvSpPr>
          <p:nvPr/>
        </p:nvSpPr>
        <p:spPr>
          <a:xfrm>
            <a:off x="5894614" y="1654825"/>
            <a:ext cx="5825524" cy="4262282"/>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effectLst/>
                <a:latin typeface="Calibri" panose="020F0502020204030204" pitchFamily="34" charset="0"/>
                <a:ea typeface="Aptos" panose="020B0004020202020204" pitchFamily="34" charset="0"/>
                <a:cs typeface="Calibri" panose="020F0502020204030204" pitchFamily="34" charset="0"/>
              </a:rPr>
              <a:t>L’électrocardiogramme que vous avez prescrit est sans particularité. </a:t>
            </a:r>
          </a:p>
          <a:p>
            <a:pPr marL="0" indent="0">
              <a:buNone/>
            </a:pPr>
            <a:r>
              <a:rPr lang="fr-FR" sz="2400" dirty="0">
                <a:effectLst/>
                <a:latin typeface="Calibri" panose="020F0502020204030204" pitchFamily="34" charset="0"/>
                <a:ea typeface="Aptos" panose="020B0004020202020204" pitchFamily="34" charset="0"/>
                <a:cs typeface="Calibri" panose="020F0502020204030204" pitchFamily="34" charset="0"/>
              </a:rPr>
              <a:t>Vous avez également fait prélever un bilan biologique dont les résultats sont en attente, et demandé la réalisation d’une radiographie de thorax.</a:t>
            </a:r>
            <a:endParaRPr lang="en-FR" sz="2400" kern="100" dirty="0">
              <a:solidFill>
                <a:schemeClr val="bg1">
                  <a:lumMod val="65000"/>
                </a:schemeClr>
              </a:solidFill>
              <a:effectLst/>
              <a:latin typeface="Calibri" panose="020F0502020204030204" pitchFamily="34" charset="0"/>
              <a:ea typeface="Aptos" panose="020B0004020202020204" pitchFamily="34" charset="0"/>
              <a:cs typeface="Calibri" panose="020F0502020204030204" pitchFamily="34" charset="0"/>
            </a:endParaRPr>
          </a:p>
        </p:txBody>
      </p:sp>
      <p:pic>
        <p:nvPicPr>
          <p:cNvPr id="6" name="Picture 5" descr="A x-ray of a person's chest&#10;&#10;Description automatically generated">
            <a:extLst>
              <a:ext uri="{FF2B5EF4-FFF2-40B4-BE49-F238E27FC236}">
                <a16:creationId xmlns:a16="http://schemas.microsoft.com/office/drawing/2014/main" id="{7F45451E-756E-39CF-3548-4BB420746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62" y="279205"/>
            <a:ext cx="5031163" cy="6317099"/>
          </a:xfrm>
          <a:prstGeom prst="rect">
            <a:avLst/>
          </a:prstGeom>
        </p:spPr>
      </p:pic>
    </p:spTree>
    <p:extLst>
      <p:ext uri="{BB962C8B-B14F-4D97-AF65-F5344CB8AC3E}">
        <p14:creationId xmlns:p14="http://schemas.microsoft.com/office/powerpoint/2010/main" val="70998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CC4A-BA84-7DDA-BEBB-D38634D5F6F4}"/>
              </a:ext>
            </a:extLst>
          </p:cNvPr>
          <p:cNvSpPr>
            <a:spLocks noGrp="1"/>
          </p:cNvSpPr>
          <p:nvPr>
            <p:ph type="title"/>
          </p:nvPr>
        </p:nvSpPr>
        <p:spPr/>
        <p:txBody>
          <a:bodyPr/>
          <a:lstStyle/>
          <a:p>
            <a:pPr algn="r"/>
            <a:r>
              <a:rPr lang="en-FR" dirty="0"/>
              <a:t>Dossier progressif 1</a:t>
            </a:r>
          </a:p>
        </p:txBody>
      </p:sp>
      <p:sp>
        <p:nvSpPr>
          <p:cNvPr id="4" name="Text Placeholder 2">
            <a:extLst>
              <a:ext uri="{FF2B5EF4-FFF2-40B4-BE49-F238E27FC236}">
                <a16:creationId xmlns:a16="http://schemas.microsoft.com/office/drawing/2014/main" id="{0C572732-21EE-BF78-7DC4-68CBA5BA23B4}"/>
              </a:ext>
            </a:extLst>
          </p:cNvPr>
          <p:cNvSpPr txBox="1">
            <a:spLocks/>
          </p:cNvSpPr>
          <p:nvPr/>
        </p:nvSpPr>
        <p:spPr>
          <a:xfrm>
            <a:off x="632460" y="2012394"/>
            <a:ext cx="10927079" cy="132556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lgn="just">
              <a:spcAft>
                <a:spcPts val="750"/>
              </a:spcAft>
              <a:buNone/>
            </a:pPr>
            <a:r>
              <a:rPr lang="fr-FR" sz="2600" b="1" u="sng" dirty="0">
                <a:latin typeface="Calibri" panose="020F0502020204030204" pitchFamily="34" charset="0"/>
                <a:ea typeface="Calibri" panose="020F0502020204030204" pitchFamily="34" charset="0"/>
                <a:cs typeface="Times New Roman (Corps CS)"/>
              </a:rPr>
              <a:t>QROC 2 :</a:t>
            </a:r>
            <a:endParaRPr lang="en-FR" sz="2600" dirty="0">
              <a:latin typeface="Calibri" panose="020F0502020204030204" pitchFamily="34" charset="0"/>
              <a:ea typeface="Calibri" panose="020F0502020204030204" pitchFamily="34" charset="0"/>
              <a:cs typeface="Times New Roman (Corps CS)"/>
            </a:endParaRPr>
          </a:p>
          <a:p>
            <a:pPr marL="19050" indent="0" algn="just">
              <a:spcAft>
                <a:spcPts val="750"/>
              </a:spcAft>
              <a:buNone/>
            </a:pPr>
            <a:r>
              <a:rPr lang="fr-FR" sz="2600" b="1" dirty="0">
                <a:latin typeface="Calibri" panose="020F0502020204030204" pitchFamily="34" charset="0"/>
                <a:ea typeface="Calibri" panose="020F0502020204030204" pitchFamily="34" charset="0"/>
                <a:cs typeface="Times New Roman (Corps CS)"/>
              </a:rPr>
              <a:t>Quel est votre </a:t>
            </a:r>
            <a:r>
              <a:rPr lang="fr-FR" sz="2600" b="1" dirty="0" err="1">
                <a:latin typeface="Calibri" panose="020F0502020204030204" pitchFamily="34" charset="0"/>
                <a:ea typeface="Calibri" panose="020F0502020204030204" pitchFamily="34" charset="0"/>
                <a:cs typeface="Times New Roman (Corps CS)"/>
              </a:rPr>
              <a:t>diagostic</a:t>
            </a:r>
            <a:r>
              <a:rPr lang="fr-FR" sz="2600" b="1" dirty="0">
                <a:latin typeface="Calibri" panose="020F0502020204030204" pitchFamily="34" charset="0"/>
                <a:ea typeface="Calibri" panose="020F0502020204030204" pitchFamily="34" charset="0"/>
                <a:cs typeface="Times New Roman (Corps CS)"/>
              </a:rPr>
              <a:t> ? (2 à 5 mots sans abréviation)</a:t>
            </a:r>
            <a:endParaRPr lang="en-FR" sz="2600" b="1" dirty="0">
              <a:latin typeface="Calibri" panose="020F0502020204030204" pitchFamily="34" charset="0"/>
              <a:ea typeface="Calibri" panose="020F0502020204030204" pitchFamily="34" charset="0"/>
              <a:cs typeface="Times New Roman (Corps CS)"/>
            </a:endParaRPr>
          </a:p>
        </p:txBody>
      </p:sp>
      <p:sp>
        <p:nvSpPr>
          <p:cNvPr id="5" name="TextBox 4">
            <a:extLst>
              <a:ext uri="{FF2B5EF4-FFF2-40B4-BE49-F238E27FC236}">
                <a16:creationId xmlns:a16="http://schemas.microsoft.com/office/drawing/2014/main" id="{58C59435-F5E6-D550-3E7F-E400AFDC1442}"/>
              </a:ext>
            </a:extLst>
          </p:cNvPr>
          <p:cNvSpPr txBox="1"/>
          <p:nvPr/>
        </p:nvSpPr>
        <p:spPr>
          <a:xfrm>
            <a:off x="987877" y="3429000"/>
            <a:ext cx="10216244" cy="892552"/>
          </a:xfrm>
          <a:prstGeom prst="rect">
            <a:avLst/>
          </a:prstGeom>
          <a:noFill/>
        </p:spPr>
        <p:txBody>
          <a:bodyPr wrap="square" rtlCol="0">
            <a:spAutoFit/>
          </a:bodyPr>
          <a:lstStyle/>
          <a:p>
            <a:pPr algn="ctr"/>
            <a:r>
              <a:rPr lang="en-FR" sz="2600" b="1" dirty="0">
                <a:latin typeface="Calibri" panose="020F0502020204030204" pitchFamily="34" charset="0"/>
                <a:cs typeface="Calibri" panose="020F0502020204030204" pitchFamily="34" charset="0"/>
              </a:rPr>
              <a:t>→ Réponses :</a:t>
            </a:r>
            <a:r>
              <a:rPr lang="en-FR" sz="2600" dirty="0">
                <a:latin typeface="Calibri" panose="020F0502020204030204" pitchFamily="34" charset="0"/>
                <a:cs typeface="Calibri" panose="020F0502020204030204" pitchFamily="34" charset="0"/>
              </a:rPr>
              <a:t> pneumonie franche lobaire aiguë gauche, pneumonie aiguë gauche, pneumonie aiguë communautaire gauche</a:t>
            </a:r>
            <a:endParaRPr lang="en-FR"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629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x-ray of a person's chest&#10;&#10;Description automatically generated">
            <a:extLst>
              <a:ext uri="{FF2B5EF4-FFF2-40B4-BE49-F238E27FC236}">
                <a16:creationId xmlns:a16="http://schemas.microsoft.com/office/drawing/2014/main" id="{7F45451E-756E-39CF-3548-4BB420746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62" y="279205"/>
            <a:ext cx="5031163" cy="6317099"/>
          </a:xfrm>
          <a:prstGeom prst="rect">
            <a:avLst/>
          </a:prstGeom>
        </p:spPr>
      </p:pic>
      <p:cxnSp>
        <p:nvCxnSpPr>
          <p:cNvPr id="4" name="Straight Arrow Connector 3">
            <a:extLst>
              <a:ext uri="{FF2B5EF4-FFF2-40B4-BE49-F238E27FC236}">
                <a16:creationId xmlns:a16="http://schemas.microsoft.com/office/drawing/2014/main" id="{0811FFC6-DFFB-98C0-1491-65F3D1F8C5EA}"/>
              </a:ext>
            </a:extLst>
          </p:cNvPr>
          <p:cNvCxnSpPr>
            <a:cxnSpLocks/>
          </p:cNvCxnSpPr>
          <p:nvPr/>
        </p:nvCxnSpPr>
        <p:spPr>
          <a:xfrm flipH="1">
            <a:off x="4955488" y="2464231"/>
            <a:ext cx="417624" cy="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91CFCAFF-D5A9-D089-77F3-39B4EDC8FE34}"/>
              </a:ext>
            </a:extLst>
          </p:cNvPr>
          <p:cNvSpPr txBox="1">
            <a:spLocks/>
          </p:cNvSpPr>
          <p:nvPr/>
        </p:nvSpPr>
        <p:spPr>
          <a:xfrm>
            <a:off x="6096000" y="1296839"/>
            <a:ext cx="5624138" cy="2360163"/>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200" kern="100" dirty="0">
                <a:latin typeface="Calibri" panose="020F0502020204030204" pitchFamily="34" charset="0"/>
                <a:ea typeface="Aptos" panose="020B0004020202020204" pitchFamily="34" charset="0"/>
                <a:cs typeface="Calibri" panose="020F0502020204030204" pitchFamily="34" charset="0"/>
              </a:rPr>
              <a:t>Opacité homogène</a:t>
            </a:r>
          </a:p>
          <a:p>
            <a:r>
              <a:rPr lang="fr-FR" sz="2200" kern="100" dirty="0">
                <a:latin typeface="Calibri" panose="020F0502020204030204" pitchFamily="34" charset="0"/>
                <a:ea typeface="Aptos" panose="020B0004020202020204" pitchFamily="34" charset="0"/>
                <a:cs typeface="Calibri" panose="020F0502020204030204" pitchFamily="34" charset="0"/>
              </a:rPr>
              <a:t>Lobe supérieur gauche</a:t>
            </a:r>
          </a:p>
          <a:p>
            <a:r>
              <a:rPr lang="fr-FR" sz="2200" kern="100" dirty="0">
                <a:latin typeface="Calibri" panose="020F0502020204030204" pitchFamily="34" charset="0"/>
                <a:ea typeface="Aptos" panose="020B0004020202020204" pitchFamily="34" charset="0"/>
                <a:cs typeface="Calibri" panose="020F0502020204030204" pitchFamily="34" charset="0"/>
              </a:rPr>
              <a:t>Bien limitée</a:t>
            </a:r>
          </a:p>
          <a:p>
            <a:r>
              <a:rPr lang="fr-FR" sz="2200" kern="100" dirty="0">
                <a:latin typeface="Calibri" panose="020F0502020204030204" pitchFamily="34" charset="0"/>
                <a:ea typeface="Aptos" panose="020B0004020202020204" pitchFamily="34" charset="0"/>
                <a:cs typeface="Calibri" panose="020F0502020204030204" pitchFamily="34" charset="0"/>
              </a:rPr>
              <a:t>Atteinte </a:t>
            </a:r>
            <a:r>
              <a:rPr lang="fr-FR" sz="2200" kern="100" dirty="0" err="1">
                <a:latin typeface="Calibri" panose="020F0502020204030204" pitchFamily="34" charset="0"/>
                <a:ea typeface="Aptos" panose="020B0004020202020204" pitchFamily="34" charset="0"/>
                <a:cs typeface="Calibri" panose="020F0502020204030204" pitchFamily="34" charset="0"/>
              </a:rPr>
              <a:t>unilobaire</a:t>
            </a:r>
            <a:endParaRPr lang="fr-FR" sz="2200" kern="100" dirty="0">
              <a:latin typeface="Calibri" panose="020F0502020204030204" pitchFamily="34" charset="0"/>
              <a:ea typeface="Aptos" panose="020B0004020202020204" pitchFamily="34" charset="0"/>
              <a:cs typeface="Calibri" panose="020F0502020204030204" pitchFamily="34" charset="0"/>
            </a:endParaRPr>
          </a:p>
          <a:p>
            <a:r>
              <a:rPr lang="fr-FR" sz="2200" kern="100" dirty="0">
                <a:latin typeface="Calibri" panose="020F0502020204030204" pitchFamily="34" charset="0"/>
                <a:ea typeface="Aptos" panose="020B0004020202020204" pitchFamily="34" charset="0"/>
                <a:cs typeface="Calibri" panose="020F0502020204030204" pitchFamily="34" charset="0"/>
              </a:rPr>
              <a:t>Bronchogramme aérique  </a:t>
            </a:r>
            <a:endParaRPr lang="en-FR" sz="2200"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9" name="Right Brace 8">
            <a:extLst>
              <a:ext uri="{FF2B5EF4-FFF2-40B4-BE49-F238E27FC236}">
                <a16:creationId xmlns:a16="http://schemas.microsoft.com/office/drawing/2014/main" id="{643F4EE1-4056-8B5F-314D-33039A19DAB3}"/>
              </a:ext>
            </a:extLst>
          </p:cNvPr>
          <p:cNvSpPr/>
          <p:nvPr/>
        </p:nvSpPr>
        <p:spPr>
          <a:xfrm>
            <a:off x="5605778" y="1690688"/>
            <a:ext cx="185422" cy="157246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R"/>
          </a:p>
        </p:txBody>
      </p:sp>
      <p:sp>
        <p:nvSpPr>
          <p:cNvPr id="13" name="TextBox 12">
            <a:extLst>
              <a:ext uri="{FF2B5EF4-FFF2-40B4-BE49-F238E27FC236}">
                <a16:creationId xmlns:a16="http://schemas.microsoft.com/office/drawing/2014/main" id="{7E9E8B28-1FE6-5534-2C20-128E16EBB1F0}"/>
              </a:ext>
            </a:extLst>
          </p:cNvPr>
          <p:cNvSpPr txBox="1"/>
          <p:nvPr/>
        </p:nvSpPr>
        <p:spPr>
          <a:xfrm>
            <a:off x="6096000" y="4016188"/>
            <a:ext cx="5624138" cy="1626086"/>
          </a:xfrm>
          <a:prstGeom prst="rect">
            <a:avLst/>
          </a:prstGeom>
          <a:solidFill>
            <a:srgbClr val="D1E7ED"/>
          </a:solidFill>
          <a:ln w="19050">
            <a:solidFill>
              <a:schemeClr val="tx1"/>
            </a:solidFill>
          </a:ln>
        </p:spPr>
        <p:txBody>
          <a:bodyPr wrap="square" rtlCol="0">
            <a:spAutoFit/>
          </a:bodyPr>
          <a:lstStyle/>
          <a:p>
            <a:pPr algn="ctr">
              <a:spcAft>
                <a:spcPts val="800"/>
              </a:spcAft>
            </a:pPr>
            <a:r>
              <a:rPr lang="en-FR" sz="2400" dirty="0"/>
              <a:t>En synthèse :</a:t>
            </a:r>
          </a:p>
          <a:p>
            <a:pPr>
              <a:spcAft>
                <a:spcPts val="1000"/>
              </a:spcAft>
            </a:pPr>
            <a:r>
              <a:rPr lang="en-FR" sz="2300" dirty="0"/>
              <a:t>Pneumonie aiguë </a:t>
            </a:r>
            <a:r>
              <a:rPr lang="en-FR" sz="2300" b="1" dirty="0"/>
              <a:t>communautaire unilobaire </a:t>
            </a:r>
            <a:r>
              <a:rPr lang="en-FR" sz="2300" dirty="0"/>
              <a:t>gauche </a:t>
            </a:r>
            <a:r>
              <a:rPr lang="en-FR" sz="2300" b="1" dirty="0"/>
              <a:t>oxygéno-requérante</a:t>
            </a:r>
            <a:r>
              <a:rPr lang="en-FR" sz="2300" dirty="0"/>
              <a:t>, </a:t>
            </a:r>
            <a:r>
              <a:rPr lang="en-FR" sz="2300" b="1" dirty="0"/>
              <a:t>sans signe de gravité</a:t>
            </a:r>
            <a:r>
              <a:rPr lang="en-FR" sz="2300" dirty="0"/>
              <a:t>, chez un </a:t>
            </a:r>
            <a:r>
              <a:rPr lang="en-FR" sz="2300" b="1" dirty="0"/>
              <a:t>sujet jeune sans comorbidité </a:t>
            </a:r>
          </a:p>
        </p:txBody>
      </p:sp>
    </p:spTree>
    <p:extLst>
      <p:ext uri="{BB962C8B-B14F-4D97-AF65-F5344CB8AC3E}">
        <p14:creationId xmlns:p14="http://schemas.microsoft.com/office/powerpoint/2010/main" val="356915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Dossier progressif 1</a:t>
            </a:r>
          </a:p>
        </p:txBody>
      </p:sp>
      <p:sp>
        <p:nvSpPr>
          <p:cNvPr id="4" name="Text Placeholder 2">
            <a:extLst>
              <a:ext uri="{FF2B5EF4-FFF2-40B4-BE49-F238E27FC236}">
                <a16:creationId xmlns:a16="http://schemas.microsoft.com/office/drawing/2014/main" id="{16BDF1AE-40AE-C69A-B6FF-6E820A9BB7ED}"/>
              </a:ext>
            </a:extLst>
          </p:cNvPr>
          <p:cNvSpPr txBox="1">
            <a:spLocks/>
          </p:cNvSpPr>
          <p:nvPr/>
        </p:nvSpPr>
        <p:spPr>
          <a:xfrm>
            <a:off x="1188720" y="1690688"/>
            <a:ext cx="9814560" cy="4262282"/>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200" kern="100" dirty="0">
                <a:effectLst/>
                <a:latin typeface="Calibri" panose="020F0502020204030204" pitchFamily="34" charset="0"/>
                <a:ea typeface="Aptos" panose="020B0004020202020204" pitchFamily="34" charset="0"/>
                <a:cs typeface="Calibri" panose="020F0502020204030204" pitchFamily="34" charset="0"/>
              </a:rPr>
              <a:t>Vous posez le diagnostic de pneumonie franche lobaire aiguë gauche.</a:t>
            </a:r>
            <a:endParaRPr lang="en-FR" sz="2200" kern="100" dirty="0">
              <a:effectLst/>
              <a:latin typeface="Calibri" panose="020F0502020204030204" pitchFamily="34" charset="0"/>
              <a:ea typeface="Aptos" panose="020B0004020202020204" pitchFamily="34" charset="0"/>
              <a:cs typeface="Calibri" panose="020F0502020204030204" pitchFamily="34" charset="0"/>
            </a:endParaRPr>
          </a:p>
          <a:p>
            <a:pPr marL="0" indent="0">
              <a:buNone/>
            </a:pPr>
            <a:r>
              <a:rPr lang="fr-FR" sz="2200" kern="100" dirty="0">
                <a:effectLst/>
                <a:latin typeface="Calibri" panose="020F0502020204030204" pitchFamily="34" charset="0"/>
                <a:ea typeface="Aptos" panose="020B0004020202020204" pitchFamily="34" charset="0"/>
                <a:cs typeface="Calibri" panose="020F0502020204030204" pitchFamily="34" charset="0"/>
              </a:rPr>
              <a:t>Voici les résultats du bilan biologique prélevé :</a:t>
            </a:r>
            <a:endParaRPr lang="en-FR" sz="2200" kern="100" dirty="0">
              <a:effectLst/>
              <a:latin typeface="Calibri" panose="020F0502020204030204" pitchFamily="34" charset="0"/>
              <a:ea typeface="Aptos" panose="020B0004020202020204" pitchFamily="34" charset="0"/>
              <a:cs typeface="Calibri" panose="020F0502020204030204" pitchFamily="34" charset="0"/>
            </a:endParaRPr>
          </a:p>
          <a:p>
            <a:r>
              <a:rPr lang="fr-FR" sz="2200" kern="100" dirty="0">
                <a:effectLst/>
                <a:latin typeface="Calibri" panose="020F0502020204030204" pitchFamily="34" charset="0"/>
                <a:ea typeface="Aptos" panose="020B0004020202020204" pitchFamily="34" charset="0"/>
                <a:cs typeface="Calibri" panose="020F0502020204030204" pitchFamily="34" charset="0"/>
              </a:rPr>
              <a:t>Numération formule sanguine : </a:t>
            </a:r>
            <a:r>
              <a:rPr lang="fr-FR" sz="2200" kern="100" dirty="0" err="1">
                <a:effectLst/>
                <a:latin typeface="Calibri" panose="020F0502020204030204" pitchFamily="34" charset="0"/>
                <a:ea typeface="Aptos" panose="020B0004020202020204" pitchFamily="34" charset="0"/>
                <a:cs typeface="Calibri" panose="020F0502020204030204" pitchFamily="34" charset="0"/>
              </a:rPr>
              <a:t>Hb</a:t>
            </a:r>
            <a:r>
              <a:rPr lang="fr-FR" sz="2200" kern="100" dirty="0">
                <a:effectLst/>
                <a:latin typeface="Calibri" panose="020F0502020204030204" pitchFamily="34" charset="0"/>
                <a:ea typeface="Aptos" panose="020B0004020202020204" pitchFamily="34" charset="0"/>
                <a:cs typeface="Calibri" panose="020F0502020204030204" pitchFamily="34" charset="0"/>
              </a:rPr>
              <a:t> 14 g/</a:t>
            </a:r>
            <a:r>
              <a:rPr lang="fr-FR" sz="2200" kern="100" dirty="0" err="1">
                <a:effectLst/>
                <a:latin typeface="Calibri" panose="020F0502020204030204" pitchFamily="34" charset="0"/>
                <a:ea typeface="Aptos" panose="020B0004020202020204" pitchFamily="34" charset="0"/>
                <a:cs typeface="Calibri" panose="020F0502020204030204" pitchFamily="34" charset="0"/>
              </a:rPr>
              <a:t>dL</a:t>
            </a:r>
            <a:r>
              <a:rPr lang="fr-FR" sz="2200" kern="100" dirty="0">
                <a:effectLst/>
                <a:latin typeface="Calibri" panose="020F0502020204030204" pitchFamily="34" charset="0"/>
                <a:ea typeface="Aptos" panose="020B0004020202020204" pitchFamily="34" charset="0"/>
                <a:cs typeface="Calibri" panose="020F0502020204030204" pitchFamily="34" charset="0"/>
              </a:rPr>
              <a:t>, plaquettes 217 G/L, leucocytes 12.31 G/L (formule : PNN 10.23 G/L, lymphocytes 0.74 G/L, monocytes 1.03 G/L).</a:t>
            </a:r>
            <a:endParaRPr lang="en-FR" sz="2200" kern="100" dirty="0">
              <a:latin typeface="Calibri" panose="020F0502020204030204" pitchFamily="34" charset="0"/>
              <a:ea typeface="Aptos" panose="020B0004020202020204" pitchFamily="34" charset="0"/>
              <a:cs typeface="Calibri" panose="020F0502020204030204" pitchFamily="34" charset="0"/>
            </a:endParaRPr>
          </a:p>
          <a:p>
            <a:r>
              <a:rPr lang="fr-FR" sz="2200" kern="100" dirty="0">
                <a:effectLst/>
                <a:latin typeface="Calibri" panose="020F0502020204030204" pitchFamily="34" charset="0"/>
                <a:ea typeface="Aptos" panose="020B0004020202020204" pitchFamily="34" charset="0"/>
                <a:cs typeface="Calibri" panose="020F0502020204030204" pitchFamily="34" charset="0"/>
              </a:rPr>
              <a:t>Ionogramme sanguin : sodium 133 </a:t>
            </a:r>
            <a:r>
              <a:rPr lang="fr-FR" sz="2200" kern="100" dirty="0" err="1">
                <a:effectLst/>
                <a:latin typeface="Calibri" panose="020F0502020204030204" pitchFamily="34" charset="0"/>
                <a:ea typeface="Aptos" panose="020B0004020202020204" pitchFamily="34" charset="0"/>
                <a:cs typeface="Calibri" panose="020F0502020204030204" pitchFamily="34" charset="0"/>
              </a:rPr>
              <a:t>mmol</a:t>
            </a:r>
            <a:r>
              <a:rPr lang="fr-FR" sz="2200" kern="100" dirty="0">
                <a:effectLst/>
                <a:latin typeface="Calibri" panose="020F0502020204030204" pitchFamily="34" charset="0"/>
                <a:ea typeface="Aptos" panose="020B0004020202020204" pitchFamily="34" charset="0"/>
                <a:cs typeface="Calibri" panose="020F0502020204030204" pitchFamily="34" charset="0"/>
              </a:rPr>
              <a:t>/L, potassium 4.1 </a:t>
            </a:r>
            <a:r>
              <a:rPr lang="fr-FR" sz="2200" kern="100" dirty="0" err="1">
                <a:effectLst/>
                <a:latin typeface="Calibri" panose="020F0502020204030204" pitchFamily="34" charset="0"/>
                <a:ea typeface="Aptos" panose="020B0004020202020204" pitchFamily="34" charset="0"/>
                <a:cs typeface="Calibri" panose="020F0502020204030204" pitchFamily="34" charset="0"/>
              </a:rPr>
              <a:t>mmol</a:t>
            </a:r>
            <a:r>
              <a:rPr lang="fr-FR" sz="2200" kern="100" dirty="0">
                <a:effectLst/>
                <a:latin typeface="Calibri" panose="020F0502020204030204" pitchFamily="34" charset="0"/>
                <a:ea typeface="Aptos" panose="020B0004020202020204" pitchFamily="34" charset="0"/>
                <a:cs typeface="Calibri" panose="020F0502020204030204" pitchFamily="34" charset="0"/>
              </a:rPr>
              <a:t>/L, bicarbonate 23 </a:t>
            </a:r>
            <a:r>
              <a:rPr lang="fr-FR" sz="2200" kern="100" dirty="0" err="1">
                <a:effectLst/>
                <a:latin typeface="Calibri" panose="020F0502020204030204" pitchFamily="34" charset="0"/>
                <a:ea typeface="Aptos" panose="020B0004020202020204" pitchFamily="34" charset="0"/>
                <a:cs typeface="Calibri" panose="020F0502020204030204" pitchFamily="34" charset="0"/>
              </a:rPr>
              <a:t>mmol</a:t>
            </a:r>
            <a:r>
              <a:rPr lang="fr-FR" sz="2200" kern="100" dirty="0">
                <a:effectLst/>
                <a:latin typeface="Calibri" panose="020F0502020204030204" pitchFamily="34" charset="0"/>
                <a:ea typeface="Aptos" panose="020B0004020202020204" pitchFamily="34" charset="0"/>
                <a:cs typeface="Calibri" panose="020F0502020204030204" pitchFamily="34" charset="0"/>
              </a:rPr>
              <a:t>/L, créatinine 107 µmol/L, urée 6.7 </a:t>
            </a:r>
            <a:r>
              <a:rPr lang="fr-FR" sz="2200" kern="100" dirty="0" err="1">
                <a:effectLst/>
                <a:latin typeface="Calibri" panose="020F0502020204030204" pitchFamily="34" charset="0"/>
                <a:ea typeface="Aptos" panose="020B0004020202020204" pitchFamily="34" charset="0"/>
                <a:cs typeface="Calibri" panose="020F0502020204030204" pitchFamily="34" charset="0"/>
              </a:rPr>
              <a:t>mmol</a:t>
            </a:r>
            <a:r>
              <a:rPr lang="fr-FR" sz="2200" kern="100" dirty="0">
                <a:effectLst/>
                <a:latin typeface="Calibri" panose="020F0502020204030204" pitchFamily="34" charset="0"/>
                <a:ea typeface="Aptos" panose="020B0004020202020204" pitchFamily="34" charset="0"/>
                <a:cs typeface="Calibri" panose="020F0502020204030204" pitchFamily="34" charset="0"/>
              </a:rPr>
              <a:t>/L.</a:t>
            </a:r>
            <a:endParaRPr lang="en-FR" sz="2200" kern="100" dirty="0">
              <a:latin typeface="Calibri" panose="020F0502020204030204" pitchFamily="34" charset="0"/>
              <a:ea typeface="Aptos" panose="020B0004020202020204" pitchFamily="34" charset="0"/>
              <a:cs typeface="Calibri" panose="020F0502020204030204" pitchFamily="34" charset="0"/>
            </a:endParaRPr>
          </a:p>
          <a:p>
            <a:r>
              <a:rPr lang="fr-FR" sz="2200" kern="100" dirty="0">
                <a:effectLst/>
                <a:latin typeface="Calibri" panose="020F0502020204030204" pitchFamily="34" charset="0"/>
                <a:ea typeface="Aptos" panose="020B0004020202020204" pitchFamily="34" charset="0"/>
                <a:cs typeface="Calibri" panose="020F0502020204030204" pitchFamily="34" charset="0"/>
              </a:rPr>
              <a:t>CRP 284 mg/L.</a:t>
            </a:r>
            <a:endParaRPr lang="en-FR" sz="2200" kern="100" dirty="0">
              <a:latin typeface="Calibri" panose="020F0502020204030204" pitchFamily="34" charset="0"/>
              <a:ea typeface="Aptos" panose="020B0004020202020204" pitchFamily="34" charset="0"/>
              <a:cs typeface="Calibri" panose="020F0502020204030204" pitchFamily="34" charset="0"/>
            </a:endParaRPr>
          </a:p>
          <a:p>
            <a:r>
              <a:rPr lang="fr-FR" sz="2200" kern="100" dirty="0">
                <a:effectLst/>
                <a:latin typeface="Calibri" panose="020F0502020204030204" pitchFamily="34" charset="0"/>
                <a:ea typeface="Aptos" panose="020B0004020202020204" pitchFamily="34" charset="0"/>
                <a:cs typeface="Calibri" panose="020F0502020204030204" pitchFamily="34" charset="0"/>
              </a:rPr>
              <a:t>Gaz du sang (réalisé en air ambiant) : pH 7.43, PaCO2 36.9 </a:t>
            </a:r>
            <a:r>
              <a:rPr lang="fr-FR" sz="2200" kern="100" dirty="0" err="1">
                <a:effectLst/>
                <a:latin typeface="Calibri" panose="020F0502020204030204" pitchFamily="34" charset="0"/>
                <a:ea typeface="Aptos" panose="020B0004020202020204" pitchFamily="34" charset="0"/>
                <a:cs typeface="Calibri" panose="020F0502020204030204" pitchFamily="34" charset="0"/>
              </a:rPr>
              <a:t>mmHg</a:t>
            </a:r>
            <a:r>
              <a:rPr lang="fr-FR" sz="2200" kern="100" dirty="0">
                <a:effectLst/>
                <a:latin typeface="Calibri" panose="020F0502020204030204" pitchFamily="34" charset="0"/>
                <a:ea typeface="Aptos" panose="020B0004020202020204" pitchFamily="34" charset="0"/>
                <a:cs typeface="Calibri" panose="020F0502020204030204" pitchFamily="34" charset="0"/>
              </a:rPr>
              <a:t>, PaO2 64.6 </a:t>
            </a:r>
            <a:r>
              <a:rPr lang="fr-FR" sz="2200" kern="100" dirty="0" err="1">
                <a:effectLst/>
                <a:latin typeface="Calibri" panose="020F0502020204030204" pitchFamily="34" charset="0"/>
                <a:ea typeface="Aptos" panose="020B0004020202020204" pitchFamily="34" charset="0"/>
                <a:cs typeface="Calibri" panose="020F0502020204030204" pitchFamily="34" charset="0"/>
              </a:rPr>
              <a:t>mmHg</a:t>
            </a:r>
            <a:r>
              <a:rPr lang="fr-FR" sz="2200" kern="100" dirty="0">
                <a:effectLst/>
                <a:latin typeface="Calibri" panose="020F0502020204030204" pitchFamily="34" charset="0"/>
                <a:ea typeface="Aptos" panose="020B0004020202020204" pitchFamily="34" charset="0"/>
                <a:cs typeface="Calibri" panose="020F0502020204030204" pitchFamily="34" charset="0"/>
              </a:rPr>
              <a:t>.</a:t>
            </a:r>
            <a:endParaRPr lang="en-FR" sz="2200" kern="100" dirty="0">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71773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78A1-9A29-F0ED-1402-724608BA0317}"/>
              </a:ext>
            </a:extLst>
          </p:cNvPr>
          <p:cNvSpPr>
            <a:spLocks noGrp="1"/>
          </p:cNvSpPr>
          <p:nvPr>
            <p:ph type="title"/>
          </p:nvPr>
        </p:nvSpPr>
        <p:spPr/>
        <p:txBody>
          <a:bodyPr/>
          <a:lstStyle/>
          <a:p>
            <a:pPr algn="r"/>
            <a:r>
              <a:rPr lang="en-FR" dirty="0"/>
              <a:t>Dossier progressif 1</a:t>
            </a:r>
          </a:p>
        </p:txBody>
      </p:sp>
      <p:sp>
        <p:nvSpPr>
          <p:cNvPr id="3" name="Text Placeholder 2">
            <a:extLst>
              <a:ext uri="{FF2B5EF4-FFF2-40B4-BE49-F238E27FC236}">
                <a16:creationId xmlns:a16="http://schemas.microsoft.com/office/drawing/2014/main" id="{5AC3EE94-1BDF-4A86-777B-439C662792C6}"/>
              </a:ext>
            </a:extLst>
          </p:cNvPr>
          <p:cNvSpPr txBox="1">
            <a:spLocks/>
          </p:cNvSpPr>
          <p:nvPr/>
        </p:nvSpPr>
        <p:spPr>
          <a:xfrm>
            <a:off x="632460" y="1690688"/>
            <a:ext cx="10927079" cy="39929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lgn="just">
              <a:spcAft>
                <a:spcPts val="750"/>
              </a:spcAft>
              <a:buNone/>
            </a:pPr>
            <a:r>
              <a:rPr lang="fr-FR" sz="2600" b="1" u="sng" dirty="0">
                <a:latin typeface="Calibri" panose="020F0502020204030204" pitchFamily="34" charset="0"/>
                <a:ea typeface="Calibri" panose="020F0502020204030204" pitchFamily="34" charset="0"/>
                <a:cs typeface="Times New Roman (Corps CS)"/>
              </a:rPr>
              <a:t>QRU 3 :</a:t>
            </a:r>
            <a:endParaRPr lang="en-FR" sz="2600" dirty="0">
              <a:latin typeface="Calibri" panose="020F0502020204030204" pitchFamily="34" charset="0"/>
              <a:ea typeface="Calibri" panose="020F0502020204030204" pitchFamily="34" charset="0"/>
              <a:cs typeface="Times New Roman (Corps CS)"/>
            </a:endParaRPr>
          </a:p>
          <a:p>
            <a:pPr marL="19050" indent="0" algn="just">
              <a:spcAft>
                <a:spcPts val="750"/>
              </a:spcAft>
              <a:buNone/>
            </a:pPr>
            <a:r>
              <a:rPr lang="fr-FR" sz="2600" dirty="0">
                <a:latin typeface="Calibri" panose="020F0502020204030204" pitchFamily="34" charset="0"/>
                <a:ea typeface="Calibri" panose="020F0502020204030204" pitchFamily="34" charset="0"/>
                <a:cs typeface="Times New Roman (Corps CS)"/>
              </a:rPr>
              <a:t>À ce stade de la prise en charge, quelle orientation vous semble être la plus adaptée pour ce patient ?</a:t>
            </a:r>
            <a:endParaRPr lang="en-FR" sz="2600"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A. Retour à domicile avec bilan biologique et imagerie de contrôle</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B. Retour à domicile sous antibiothérapie</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C. Hospitalisation en secteur conventionnel</a:t>
            </a:r>
            <a:endParaRPr lang="en-FR" dirty="0">
              <a:latin typeface="Calibri" panose="020F0502020204030204" pitchFamily="34" charset="0"/>
              <a:ea typeface="Calibri" panose="020F0502020204030204" pitchFamily="34" charset="0"/>
              <a:cs typeface="Times New Roman (Corps CS)"/>
            </a:endParaRPr>
          </a:p>
          <a:p>
            <a:pPr marL="342900" lvl="1" indent="0" algn="just">
              <a:buNone/>
            </a:pPr>
            <a:r>
              <a:rPr lang="fr-FR" dirty="0">
                <a:latin typeface="Calibri" panose="020F0502020204030204" pitchFamily="34" charset="0"/>
                <a:ea typeface="Calibri" panose="020F0502020204030204" pitchFamily="34" charset="0"/>
                <a:cs typeface="Times New Roman (Corps CS)"/>
              </a:rPr>
              <a:t>D. Hospitalisation en unité de soins intensifs</a:t>
            </a:r>
            <a:endParaRPr lang="en-FR" dirty="0">
              <a:latin typeface="Calibri" panose="020F0502020204030204" pitchFamily="34" charset="0"/>
              <a:ea typeface="Calibri" panose="020F0502020204030204" pitchFamily="34" charset="0"/>
              <a:cs typeface="Times New Roman (Corps CS)"/>
            </a:endParaRPr>
          </a:p>
        </p:txBody>
      </p:sp>
      <p:sp>
        <p:nvSpPr>
          <p:cNvPr id="5" name="TextBox 4">
            <a:extLst>
              <a:ext uri="{FF2B5EF4-FFF2-40B4-BE49-F238E27FC236}">
                <a16:creationId xmlns:a16="http://schemas.microsoft.com/office/drawing/2014/main" id="{655995B6-F421-BADA-2127-D4CE34AC9341}"/>
              </a:ext>
            </a:extLst>
          </p:cNvPr>
          <p:cNvSpPr txBox="1"/>
          <p:nvPr/>
        </p:nvSpPr>
        <p:spPr>
          <a:xfrm>
            <a:off x="7423786" y="5007054"/>
            <a:ext cx="3335654" cy="523220"/>
          </a:xfrm>
          <a:prstGeom prst="rect">
            <a:avLst/>
          </a:prstGeom>
          <a:noFill/>
        </p:spPr>
        <p:txBody>
          <a:bodyPr wrap="square" rtlCol="0">
            <a:spAutoFit/>
          </a:bodyPr>
          <a:lstStyle/>
          <a:p>
            <a:r>
              <a:rPr lang="en-FR" sz="2800" b="1" dirty="0">
                <a:latin typeface="Calibri" panose="020F0502020204030204" pitchFamily="34" charset="0"/>
                <a:cs typeface="Calibri" panose="020F0502020204030204" pitchFamily="34" charset="0"/>
              </a:rPr>
              <a:t>→ Réponse : D</a:t>
            </a:r>
          </a:p>
        </p:txBody>
      </p:sp>
    </p:spTree>
    <p:extLst>
      <p:ext uri="{BB962C8B-B14F-4D97-AF65-F5344CB8AC3E}">
        <p14:creationId xmlns:p14="http://schemas.microsoft.com/office/powerpoint/2010/main" val="185726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3987</TotalTime>
  <Words>2652</Words>
  <Application>Microsoft Macintosh PowerPoint</Application>
  <PresentationFormat>Widescreen</PresentationFormat>
  <Paragraphs>318</Paragraphs>
  <Slides>46</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Aptos</vt:lpstr>
      <vt:lpstr>Arial</vt:lpstr>
      <vt:lpstr>Calibri</vt:lpstr>
      <vt:lpstr>Calibri Light</vt:lpstr>
      <vt:lpstr>Helvetica Neue</vt:lpstr>
      <vt:lpstr>Office 2013 - 2022 Theme</vt:lpstr>
      <vt:lpstr>Maladies infectieuses</vt:lpstr>
      <vt:lpstr>Dossier 1 :  Pneumonie aiguë communautaire</vt:lpstr>
      <vt:lpstr>Dossier progressif 1</vt:lpstr>
      <vt:lpstr>Dossier progressif 1</vt:lpstr>
      <vt:lpstr>Dossier progressif 1</vt:lpstr>
      <vt:lpstr>Dossier progressif 1</vt:lpstr>
      <vt:lpstr>PowerPoint Presentation</vt:lpstr>
      <vt:lpstr>Dossier progressif 1</vt:lpstr>
      <vt:lpstr>Dossier progressif 1</vt:lpstr>
      <vt:lpstr>PowerPoint Presentation</vt:lpstr>
      <vt:lpstr>PowerPoint Presentation</vt:lpstr>
      <vt:lpstr>PowerPoint Presentation</vt:lpstr>
      <vt:lpstr>Dossier progressif 1</vt:lpstr>
      <vt:lpstr>PowerPoint Presentation</vt:lpstr>
      <vt:lpstr>Dossier progressif 1</vt:lpstr>
      <vt:lpstr>PowerPoint Presentation</vt:lpstr>
      <vt:lpstr>PowerPoint Presentation</vt:lpstr>
      <vt:lpstr>PowerPoint Presentation</vt:lpstr>
      <vt:lpstr>Dossier 2 :  Méningo-encéphalite herpétique</vt:lpstr>
      <vt:lpstr>Dossier progressif 2</vt:lpstr>
      <vt:lpstr>Dossier progressif 2</vt:lpstr>
      <vt:lpstr>PowerPoint Presentation</vt:lpstr>
      <vt:lpstr>Dossier progressif 2</vt:lpstr>
      <vt:lpstr>Dossier progressif 2</vt:lpstr>
      <vt:lpstr>Dossier progressif 1</vt:lpstr>
      <vt:lpstr>PowerPoint Presentation</vt:lpstr>
      <vt:lpstr>PowerPoint Presentation</vt:lpstr>
      <vt:lpstr>PowerPoint Presentation</vt:lpstr>
      <vt:lpstr>Dossier progressif 2</vt:lpstr>
      <vt:lpstr>Dossier progressif 2</vt:lpstr>
      <vt:lpstr>Dossier progressif 2</vt:lpstr>
      <vt:lpstr>PowerPoint Presentation</vt:lpstr>
      <vt:lpstr>Dossier progressif 2</vt:lpstr>
      <vt:lpstr>PowerPoint Presentation</vt:lpstr>
      <vt:lpstr>Dossier progressif 2</vt:lpstr>
      <vt:lpstr>PowerPoint Presentation</vt:lpstr>
      <vt:lpstr>PowerPoint Presentation</vt:lpstr>
      <vt:lpstr>Key feature problem : Paludisme</vt:lpstr>
      <vt:lpstr>KFP</vt:lpstr>
      <vt:lpstr>KFP</vt:lpstr>
      <vt:lpstr>PowerPoint Presentation</vt:lpstr>
      <vt:lpstr>KFP</vt:lpstr>
      <vt:lpstr>KFP</vt:lpstr>
      <vt:lpstr>PowerPoint Presentation</vt:lpstr>
      <vt:lpstr>PowerPoint Presentation</vt:lpstr>
      <vt:lpstr>Merci de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Maladies infectieuses</dc:title>
  <dc:creator>Peter Chen</dc:creator>
  <cp:lastModifiedBy>Peter Chen</cp:lastModifiedBy>
  <cp:revision>139</cp:revision>
  <dcterms:created xsi:type="dcterms:W3CDTF">2023-05-14T09:36:58Z</dcterms:created>
  <dcterms:modified xsi:type="dcterms:W3CDTF">2024-09-19T17:19:41Z</dcterms:modified>
</cp:coreProperties>
</file>