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53B00-9686-4A92-B368-2E286F7B8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E95EE9-3BE7-4CBC-903F-7AF9812D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E1F259-1587-478C-8B94-AD695490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0E091E-C9A7-49D3-A163-824934E0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64743E-7723-429C-BE0B-1B595397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5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C71CF-63E9-4E10-8A19-DE4663BA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D58105-0F0D-4691-813B-53F457A4D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D026E-A06E-420E-878E-0601A2B8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3A2F9-3F86-4E79-BF3F-FB003EDE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8AD714-D372-435A-9F30-14704350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7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504B1C-528B-4843-8EC3-5D8C938F4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D4EF6D-0957-44E4-9D17-398E3DC3F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4349CD-6D8D-43E4-A752-EAA9C3F1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4226F-12AC-4A22-A11C-C0E4F991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3396-E3D4-440C-9A5E-4AD88E42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93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3993A-BCBF-4F65-868D-D85EB200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23A878-F227-4715-B14A-BE72DC22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50968-7A3E-43FE-BE66-2374FB05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73A68-18D2-45A6-8812-F3831A73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16083A-ECB5-4E4D-8418-3DAA030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8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E2A95-9B91-4348-B9BC-2AC57904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E32B1E-1942-42E4-842C-A743C922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16FA9-35D4-4529-90E8-FBA35E38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0A99B-377B-4F11-B4AC-28B694AF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FC3EA-BFD3-462D-8A2F-BF9C2702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7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39FFB-A043-45A4-B310-52F82041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60603F-41E6-4217-A133-1A7853CB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BD805A-CE5D-4FBD-8B37-DE4D5082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5AEF0-4221-46B5-857C-E7A5C5A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32457-6639-4241-AF56-DA91FA3E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74D6F-FC75-413B-A20F-E564F347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3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430AE-1B5E-4E48-9683-295FE09C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1A41B6-D2EB-48CA-867E-F10147C4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5C65BB-695F-473B-9612-03275DB27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345D9D-B1B4-431B-A360-E35F75F8B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740FE4-34E4-49BA-A6A3-F3D54F0A4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536626-50AA-4D29-AC0F-B08A3B72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23C006-F1E6-4A39-89E8-DE3ED19C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287469-A55C-4261-8B19-636C5554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633C8-E508-4F08-B4B2-4D867CE6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41BA4-9E10-466B-AA24-6CE9290A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B0556-B6BF-465C-B3A3-7FA1BBF9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17ECC9-4B6A-48C6-8BE1-8DFF79FA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3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DCC2B5-2E33-46B2-AC52-A02726E9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D73DE6-8A6F-4021-91EE-6EF9B8F0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4CFE08-4D09-4DC7-A60F-917A36B8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19A97-48FC-4F1B-A190-051E41E1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5F20CA-784C-4043-BA26-C6B24C66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66A1E3-F4CA-4444-B7DA-0F8C0203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E3F378-19FB-4528-8856-BF31C1CB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F4A3A8-63AC-46D0-8875-62F9EDA1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E602EA-F09D-47E4-8F1A-C138DB61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6CA5D-E0D2-4DA7-9102-1BD45D99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EC58DA-3989-4B0B-953D-D434F676D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A7953-2CB7-4E4D-B63A-9038E4ABE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590158-B874-41AF-8729-562C1834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40217B-F52D-4575-AAC7-1ADC0EA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403FF3-30DE-4782-98E0-A7A89F0E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4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68C6ED-5806-4260-90F5-CB032483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916F2E-D160-4FD7-A81A-7B761CAF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5D798F-30AA-494F-92FE-D324ACC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9D0B-C5D0-4D1D-BD47-03B21BD9AED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7E443F-C8A3-4571-AC99-9060DA0B4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882CC-1DCD-478B-8B9F-15B56DEAA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05BB-14B5-4466-94FC-E4018FBE2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7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EDD852-4047-4EB3-860C-AD5A02A3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42FE54-9F05-410E-B78A-DA7A40320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5763"/>
            <a:ext cx="3666067" cy="2103437"/>
          </a:xfrm>
        </p:spPr>
        <p:txBody>
          <a:bodyPr/>
          <a:lstStyle/>
          <a:p>
            <a:r>
              <a:rPr lang="fr-FR" dirty="0"/>
              <a:t>Douleur thoracique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BDD14F-FBCC-499C-8472-37B53E9E4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2209800" cy="622829"/>
          </a:xfrm>
        </p:spPr>
        <p:txBody>
          <a:bodyPr/>
          <a:lstStyle/>
          <a:p>
            <a:r>
              <a:rPr lang="fr-FR" dirty="0"/>
              <a:t>Rappels</a:t>
            </a:r>
          </a:p>
        </p:txBody>
      </p:sp>
    </p:spTree>
    <p:extLst>
      <p:ext uri="{BB962C8B-B14F-4D97-AF65-F5344CB8AC3E}">
        <p14:creationId xmlns:p14="http://schemas.microsoft.com/office/powerpoint/2010/main" val="132199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2143FCB-986D-4554-8F2F-C925DD5E5D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182533" cy="11165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Carte d’identité du </a:t>
            </a:r>
            <a:r>
              <a:rPr lang="fr-FR" sz="4000" dirty="0"/>
              <a:t>patient</a:t>
            </a:r>
            <a:r>
              <a:rPr lang="fr-FR" sz="4400" dirty="0"/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A50EFFF-74E4-43E3-AA66-9BF69472672A}"/>
              </a:ext>
            </a:extLst>
          </p:cNvPr>
          <p:cNvSpPr txBox="1">
            <a:spLocks/>
          </p:cNvSpPr>
          <p:nvPr/>
        </p:nvSpPr>
        <p:spPr>
          <a:xfrm>
            <a:off x="309033" y="1715559"/>
            <a:ext cx="4868333" cy="421110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de X ans se présentant au SAU pour douleur thoracique 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Principaux ATCD : HTA, diabète, tabac (X PA) , cholestérol, surpoids-obésité, ATCD familiaux ( X )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Traitements en cours : 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Contexte : effort, au repos, voyage récent, immobilisation récente, syndrome viral récent ( x )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la douleur : résistant à la trinitrine, </a:t>
            </a:r>
            <a:r>
              <a:rPr lang="fr-F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médiothoracique</a:t>
            </a: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latérothoracique</a:t>
            </a: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constrictive , en barre, brûlure, déchirement, irradiant dans la mâchoire, le cou, le bras – dans le dos – pas d’irradiation, augmentée à l’inspiration – à la position allongée, diminuée à la position assise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Symptômes : dyspnée NYHA X , palpitation , douleur thoracique EVA à , asthénie, perte de connaissance</a:t>
            </a:r>
          </a:p>
          <a:p>
            <a:pPr algn="l"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Hémoptysie, tachycardie, asymétrie tensionnelle, toux, fièvre à X °C</a:t>
            </a:r>
          </a:p>
          <a:p>
            <a:pPr algn="l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A520FA-2E15-9B09-388F-D5056CA1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AD50174-6969-4BA1-A99E-BD31339E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365126"/>
            <a:ext cx="4792038" cy="1134902"/>
          </a:xfrm>
        </p:spPr>
        <p:txBody>
          <a:bodyPr>
            <a:normAutofit fontScale="90000"/>
          </a:bodyPr>
          <a:lstStyle/>
          <a:p>
            <a:r>
              <a:rPr lang="fr-FR" dirty="0"/>
              <a:t>Examen au lit du malade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EF3394E-C74C-4D84-9EFA-95E6E624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51" y="1728020"/>
            <a:ext cx="4874231" cy="46672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clinique : patient conscient orienté, eupnéique – dyspnéique en air ambiant – sous X L d’O2, hémodynamiquement stable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cardiaque : décompensation cardiaque globale avec signes d’insuffisance cardiaque gauche (dyspnée crépitants des deux champs pulmonaires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Killip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X) et signes d’insuffisance cardiaque droite (OMI prenant le godet remontant jusqu’ X, RHJ, TJ),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réguliers sans bruit ni souffle surajouté – souffle diastolique au foyer aortique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respiratoire : dyspnée,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oxygéno-réquérance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sous XL d’O2 aux lunettes, volume hémoptysie estimé à X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neurologique : patient conscient, orienté, pas de signe de localisation, pas d’anomalie des paires crâniennes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digestif : pas de douleur, abdomen souple, BHA +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urinaire : pas d’insuffisance urinaire (créatinine X µmol/L soit DFG estimé à X), diurèse 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infectieux : pas de syndrome inflammatoire biologique (CRP à X mg/L et PNN à X G/L)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 : rythme régulier sinusal à X/min, axe normal, PR &lt; 200ms, pas de trouble de la repolarisation, QRS fins, BDB droit-gauche, HVG avec Sokolov à 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B4455A-3AA2-B889-5E04-3D1645E9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EA92F-E3E7-4B27-9688-1982003F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5" y="277794"/>
            <a:ext cx="4339975" cy="1325563"/>
          </a:xfrm>
        </p:spPr>
        <p:txBody>
          <a:bodyPr/>
          <a:lstStyle/>
          <a:p>
            <a:r>
              <a:rPr lang="fr-FR" dirty="0"/>
              <a:t>Examens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B001E-49C8-4D08-BC6B-A7F011AA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29" y="1728019"/>
            <a:ext cx="5048892" cy="391249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Radiographie de thorax : surcharge alvéolo-interstitielle, émoussement des culs de sacs pleuraux, pas d’épanchement pleural liquidien ou gazeux, pas de foyer de pneumonie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ETT : Ventricule gauche non dilaté (VTDVG X ml/m²), non hypertrophié sans trouble de la cinétique segmentaire avec FEVG à X % en Simpson et IC à X L/min/m², valve aortique tricuspide sans fuite ni sténose (gradient moyen à X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Vmax à X m/s), valve mitrale fine sans fuite ni sténose</a:t>
            </a: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Ventricule droit non dilaté, septum interventriculaire sans anomalie – plat - bombé, TAPSE à X mm, onde S X cm/s. Pressions pulmonaires :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PAPm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 flux d’P à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XmmHg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PaPd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 flux d’P à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XmmHg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Vmax IT à X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soit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PAPs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estimée à X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TACC </a:t>
            </a:r>
            <a:r>
              <a:rPr lang="fr-FR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Xms</a:t>
            </a:r>
            <a:r>
              <a:rPr lang="fr-F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VCI fine-dilatée et peu-compliante. Péricarde sec – décollement – épanchement péricardique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34D63-9A2D-33E1-7DDC-A5924CAE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8881EE-F810-E85E-5B38-8EF14A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31" y="1644289"/>
            <a:ext cx="2006887" cy="20068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F36A1B-5C99-8724-9777-7DC1C36A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83" y="1557816"/>
            <a:ext cx="2093360" cy="20933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947869-47DC-9392-4B20-CA82E43B1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5" y="4099388"/>
            <a:ext cx="2378469" cy="2378469"/>
          </a:xfrm>
          <a:prstGeom prst="rect">
            <a:avLst/>
          </a:prstGeom>
        </p:spPr>
      </p:pic>
      <p:sp>
        <p:nvSpPr>
          <p:cNvPr id="7" name="Flèche : courbe vers la droite 6">
            <a:extLst>
              <a:ext uri="{FF2B5EF4-FFF2-40B4-BE49-F238E27FC236}">
                <a16:creationId xmlns:a16="http://schemas.microsoft.com/office/drawing/2014/main" id="{88834692-DD2C-673A-1450-DD8AE84BA2D9}"/>
              </a:ext>
            </a:extLst>
          </p:cNvPr>
          <p:cNvSpPr/>
          <p:nvPr/>
        </p:nvSpPr>
        <p:spPr>
          <a:xfrm>
            <a:off x="3778321" y="3754780"/>
            <a:ext cx="693505" cy="145893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68662C52-801F-E3F1-C067-C8938AD09645}"/>
              </a:ext>
            </a:extLst>
          </p:cNvPr>
          <p:cNvSpPr/>
          <p:nvPr/>
        </p:nvSpPr>
        <p:spPr>
          <a:xfrm rot="10621963">
            <a:off x="8148262" y="3898618"/>
            <a:ext cx="693505" cy="145893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6913DB7A-287C-64A7-1957-4CD0680655C7}"/>
              </a:ext>
            </a:extLst>
          </p:cNvPr>
          <p:cNvSpPr/>
          <p:nvPr/>
        </p:nvSpPr>
        <p:spPr>
          <a:xfrm rot="5400000">
            <a:off x="5657155" y="213620"/>
            <a:ext cx="693505" cy="145893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9A2C36-405C-8F99-605B-8C9C56DCC905}"/>
              </a:ext>
            </a:extLst>
          </p:cNvPr>
          <p:cNvSpPr txBox="1"/>
          <p:nvPr/>
        </p:nvSpPr>
        <p:spPr>
          <a:xfrm>
            <a:off x="1464067" y="10376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SCA ?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85B2E5-CB09-52E9-CD6A-7844967E7ACE}"/>
              </a:ext>
            </a:extLst>
          </p:cNvPr>
          <p:cNvSpPr txBox="1"/>
          <p:nvPr/>
        </p:nvSpPr>
        <p:spPr>
          <a:xfrm>
            <a:off x="8850126" y="943085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Péricardite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378475-1F0D-CB86-D9BF-9F5195AEC10F}"/>
              </a:ext>
            </a:extLst>
          </p:cNvPr>
          <p:cNvSpPr txBox="1"/>
          <p:nvPr/>
        </p:nvSpPr>
        <p:spPr>
          <a:xfrm>
            <a:off x="1464067" y="4921323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EP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8CB66D-5482-930D-BD6F-A5F7AE3AF233}"/>
              </a:ext>
            </a:extLst>
          </p:cNvPr>
          <p:cNvSpPr txBox="1"/>
          <p:nvPr/>
        </p:nvSpPr>
        <p:spPr>
          <a:xfrm>
            <a:off x="9204277" y="4736656"/>
            <a:ext cx="2605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Syndrome aortique ?</a:t>
            </a:r>
          </a:p>
        </p:txBody>
      </p:sp>
    </p:spTree>
    <p:extLst>
      <p:ext uri="{BB962C8B-B14F-4D97-AF65-F5344CB8AC3E}">
        <p14:creationId xmlns:p14="http://schemas.microsoft.com/office/powerpoint/2010/main" val="249666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09C52-70E2-467C-AF95-2819EA4D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Etiologie évoquées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FE692-1701-4993-96F1-948E74A2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 coronarien aigu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facteurs de risques (tabac - diabète – HTA – cholestérol – ATCD familiaux) douleur thoracique compatible, ECG retrouvant des troubles de la repolarisation en antérieur – inférieur – latéral, troponine à X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à X H de la douleur, ETT retrouvant des troubles da la cinétique localisé en antérieur- inférieur – latéral – postérieur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Embolie pulmonaire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contexte compatible (immobilisation prolongée – cancer – pilule oestroprogestative – tabac – âge &gt; 65 ans – hémoptysie – douleur unilatérale de jambe), douleur thoracique compatible, ECG compatible (tachycardie à X/min, aspect S1Q3T3, déviation axiale droite, bloc de branche droit), D-dimères à µg/L, angioscanner retrouvant X, ETT sans signe de surcharge ventriculaire droite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Péricardite aiguë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contexte compatible (infection grippale récente), douleur thoracique compatible, frottement péricardique, ECG compatible (sus décalage du segment ST diffus concave, sous décalage PR), ETT retrouvant un épanchement péricardique de X cm – un péricarde sec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 aortique aigu 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contexte compatible (Marfan – poussée hypertensive – asymétrie tensionnelle- abolition d’un pouls, antécédent familiaux, antécédent d’anévrisme, nouveau souffle d’IA), douleur thoracique compatible, angioscanner retrouvant un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flap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D-dimères à X µg/L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94BEAD-AF33-4DAD-BFB9-34F15D79014A}"/>
              </a:ext>
            </a:extLst>
          </p:cNvPr>
          <p:cNvSpPr txBox="1"/>
          <p:nvPr/>
        </p:nvSpPr>
        <p:spPr>
          <a:xfrm>
            <a:off x="1041939" y="5846544"/>
            <a:ext cx="1010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Stratification du risque EP : pas de choc, </a:t>
            </a:r>
            <a:r>
              <a:rPr lang="fr-FR" sz="12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</a:t>
            </a:r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( âge &gt; 80 ans, cancer, insuffisance cardiaque – respiratoire chronique, </a:t>
            </a:r>
            <a:r>
              <a:rPr lang="fr-FR" sz="12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110/min, PAS &lt; 100 </a:t>
            </a:r>
            <a:r>
              <a:rPr lang="fr-FR" sz="12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saturation &lt; 90%) avec biomarqueurs normaux (NT pro BNP </a:t>
            </a:r>
            <a:r>
              <a:rPr lang="fr-FR" sz="12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à et troponine à X </a:t>
            </a:r>
            <a:r>
              <a:rPr lang="fr-FR" sz="12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FR" sz="12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/L) sans indication à la revascularisation en urgence </a:t>
            </a:r>
          </a:p>
          <a:p>
            <a:endParaRPr lang="fr-FR" sz="1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79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6E1F1-3273-43DA-87FF-595D1455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E03807-8ECF-46CF-9B06-3E85B474CC41}"/>
              </a:ext>
            </a:extLst>
          </p:cNvPr>
          <p:cNvSpPr txBox="1"/>
          <p:nvPr/>
        </p:nvSpPr>
        <p:spPr>
          <a:xfrm>
            <a:off x="571500" y="1650672"/>
            <a:ext cx="4632361" cy="507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 scopée : TA (&lt; 120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saturation avec objectif &gt; 95% - 88-92% (patient BPCO), analgésie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 : double – mono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antiagrégation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plaquettaire par Aspirine – clopidogrel –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prasugrel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ticagrelor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anticoagulation par X à la dose de X UI – X mg/ jour , antihypertenseur avec objectif TA &lt; 120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Esmolol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diltiazem,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loxen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association Aspirine et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coclchicine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Hospitalisation en X – avis chirurgical 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Examens complémentaires à réaliser : D-dimères pour éliminer une EP ou une DA, coronarographie dans un délai &lt; X H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Arrêt de l’activité physique jusqu’à négativation de la CRP, normalisation ECG et au moins 3 mois après avis cardiologique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3891C8-656E-4E98-5B6B-33AFECD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57" y="136133"/>
            <a:ext cx="6585735" cy="65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2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954</Words>
  <Application>Microsoft Office PowerPoint</Application>
  <PresentationFormat>Grand écran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Handwriting</vt:lpstr>
      <vt:lpstr>Thème Office</vt:lpstr>
      <vt:lpstr>Douleur thoracique</vt:lpstr>
      <vt:lpstr>Présentation PowerPoint</vt:lpstr>
      <vt:lpstr>Examen au lit du malade</vt:lpstr>
      <vt:lpstr>Examens complémentaires</vt:lpstr>
      <vt:lpstr>Présentation PowerPoint</vt:lpstr>
      <vt:lpstr>Etiologie évoquées</vt:lpstr>
      <vt:lpstr>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Douleur thoracique</dc:title>
  <dc:creator>DUONG Kim anne</dc:creator>
  <cp:lastModifiedBy>Kim-Anne DUONG</cp:lastModifiedBy>
  <cp:revision>10</cp:revision>
  <dcterms:created xsi:type="dcterms:W3CDTF">2024-09-16T13:51:57Z</dcterms:created>
  <dcterms:modified xsi:type="dcterms:W3CDTF">2024-09-16T21:34:09Z</dcterms:modified>
</cp:coreProperties>
</file>