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60" r:id="rId2"/>
    <p:sldId id="274" r:id="rId3"/>
    <p:sldId id="282" r:id="rId4"/>
    <p:sldId id="276" r:id="rId5"/>
    <p:sldId id="277" r:id="rId6"/>
    <p:sldId id="278" r:id="rId7"/>
    <p:sldId id="279" r:id="rId8"/>
    <p:sldId id="280" r:id="rId9"/>
    <p:sldId id="281" r:id="rId10"/>
    <p:sldId id="302" r:id="rId11"/>
    <p:sldId id="304" r:id="rId12"/>
    <p:sldId id="305" r:id="rId13"/>
    <p:sldId id="307" r:id="rId14"/>
    <p:sldId id="308" r:id="rId15"/>
    <p:sldId id="309" r:id="rId16"/>
    <p:sldId id="311" r:id="rId17"/>
    <p:sldId id="325" r:id="rId18"/>
    <p:sldId id="328" r:id="rId19"/>
    <p:sldId id="340" r:id="rId20"/>
    <p:sldId id="342" r:id="rId21"/>
    <p:sldId id="347" r:id="rId22"/>
    <p:sldId id="346" r:id="rId23"/>
    <p:sldId id="349" r:id="rId24"/>
    <p:sldId id="366" r:id="rId25"/>
    <p:sldId id="367" r:id="rId26"/>
    <p:sldId id="368" r:id="rId27"/>
    <p:sldId id="384" r:id="rId28"/>
    <p:sldId id="375" r:id="rId29"/>
    <p:sldId id="376" r:id="rId30"/>
    <p:sldId id="385" r:id="rId31"/>
    <p:sldId id="382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2" autoAdjust="0"/>
    <p:restoredTop sz="94648"/>
  </p:normalViewPr>
  <p:slideViewPr>
    <p:cSldViewPr>
      <p:cViewPr varScale="1">
        <p:scale>
          <a:sx n="122" d="100"/>
          <a:sy n="122" d="100"/>
        </p:scale>
        <p:origin x="93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33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6F303-D079-40BE-AAD0-3625240BF773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46EE1-501F-4FA1-A5AB-444F8F19E2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415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fr-FR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/>
              <a:t>1</a:t>
            </a:fld>
            <a:endParaRPr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 type="title">
  <p:cSld name="Diapositive de titr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762000" y="2663825"/>
            <a:ext cx="5562600" cy="68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762000" y="3543300"/>
            <a:ext cx="55626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/>
              <a:pPr/>
              <a:t>‹N°›</a:t>
            </a:fld>
            <a:endParaRPr/>
          </a:p>
        </p:txBody>
      </p:sp>
      <p:pic>
        <p:nvPicPr>
          <p:cNvPr id="24" name="Shape 24" descr="logo-institutionnel-cmjn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6097588"/>
            <a:ext cx="1079500" cy="477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4328" y="6082855"/>
            <a:ext cx="1295822" cy="507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3689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Image avec légend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827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Titre et texte vertical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622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Titre vertical et text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8893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contenu" type="obj">
  <p:cSld name="1_Titre et contenu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677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 et contenu">
  <p:cSld name="Titre et contenu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ape 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/>
              <a:pPr/>
              <a:t>‹N°›</a:t>
            </a:fld>
            <a:endParaRPr/>
          </a:p>
        </p:txBody>
      </p:sp>
      <p:pic>
        <p:nvPicPr>
          <p:cNvPr id="45" name="Shape 45" descr="logo-institutionnel-cmjn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163" y="6381750"/>
            <a:ext cx="946150" cy="417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 rotWithShape="1">
          <a:blip r:embed="rId4">
            <a:alphaModFix/>
          </a:blip>
          <a:srcRect b="14834"/>
          <a:stretch/>
        </p:blipFill>
        <p:spPr>
          <a:xfrm>
            <a:off x="7620000" y="6381329"/>
            <a:ext cx="1295822" cy="432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516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 type="secHead">
  <p:cSld name="En-tête de sec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894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Deux contenu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52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Compara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3758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re seul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351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V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304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Contenu avec légen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fr-FR"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1478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 kern="0"/>
              <a:pPr>
                <a:buClr>
                  <a:srgbClr val="000000"/>
                </a:buClr>
                <a:buFont typeface="Arial"/>
                <a:buNone/>
              </a:pPr>
              <a:t>‹N°›</a:t>
            </a:fld>
            <a:endParaRPr kern="0"/>
          </a:p>
        </p:txBody>
      </p:sp>
      <p:pic>
        <p:nvPicPr>
          <p:cNvPr id="15" name="Shape 15" descr="logo-institutionnel-cmjn.eps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11163" y="6381750"/>
            <a:ext cx="946150" cy="417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/>
          <p:cNvPicPr preferRelativeResize="0"/>
          <p:nvPr/>
        </p:nvPicPr>
        <p:blipFill rotWithShape="1">
          <a:blip r:embed="rId16">
            <a:alphaModFix/>
          </a:blip>
          <a:srcRect b="14834"/>
          <a:stretch/>
        </p:blipFill>
        <p:spPr>
          <a:xfrm>
            <a:off x="7620000" y="6381329"/>
            <a:ext cx="1295822" cy="432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38762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ctrTitle"/>
          </p:nvPr>
        </p:nvSpPr>
        <p:spPr>
          <a:xfrm>
            <a:off x="323528" y="2780928"/>
            <a:ext cx="7200800" cy="98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Conférence de Cardiologie</a:t>
            </a:r>
            <a:endParaRPr sz="3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subTitle" idx="1"/>
          </p:nvPr>
        </p:nvSpPr>
        <p:spPr>
          <a:xfrm>
            <a:off x="762000" y="3543300"/>
            <a:ext cx="618626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50"/>
              <a:buFont typeface="Arial"/>
              <a:buNone/>
            </a:pPr>
            <a:r>
              <a:rPr lang="fr-FR" sz="185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Gabriel CHEVROT,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50"/>
              <a:buFont typeface="Arial"/>
              <a:buNone/>
            </a:pPr>
            <a:r>
              <a:rPr lang="fr-FR" sz="1850" dirty="0"/>
              <a:t>DES </a:t>
            </a:r>
            <a:r>
              <a:rPr lang="fr-FR" sz="1850"/>
              <a:t>médecine cardiovasculaire</a:t>
            </a:r>
            <a:endParaRPr lang="fr-FR" sz="1850" dirty="0"/>
          </a:p>
        </p:txBody>
      </p:sp>
    </p:spTree>
    <p:extLst>
      <p:ext uri="{BB962C8B-B14F-4D97-AF65-F5344CB8AC3E}">
        <p14:creationId xmlns:p14="http://schemas.microsoft.com/office/powerpoint/2010/main" val="3031332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EB909B-A90D-C0B5-925B-436486FC8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Dossier N°2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19E3F3-9925-0AB2-5600-C3B3E3695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fr-FR" sz="3200" dirty="0">
                <a:effectLst/>
              </a:rPr>
              <a:t>M. X, 48 ans, sans antécédents, se présente aux urgences pour palpitations.</a:t>
            </a:r>
          </a:p>
          <a:p>
            <a:pPr marL="25400" indent="0">
              <a:buNone/>
            </a:pPr>
            <a:r>
              <a:rPr lang="fr-FR" sz="3200" dirty="0">
                <a:effectLst/>
              </a:rPr>
              <a:t>Il a présenté brutalement un épisode de palpitations ayant duré plusieurs minutes dans la soirée, le motivant à consulter.</a:t>
            </a:r>
          </a:p>
          <a:p>
            <a:pPr marL="25400" indent="0">
              <a:buNone/>
            </a:pPr>
            <a:r>
              <a:rPr lang="fr-FR" sz="3200" dirty="0">
                <a:effectLst/>
              </a:rPr>
              <a:t>A son arrivé, les paramètres vitaux sont:</a:t>
            </a:r>
          </a:p>
          <a:p>
            <a:pPr marL="25400" indent="0">
              <a:buNone/>
            </a:pPr>
            <a:r>
              <a:rPr lang="fr-FR" sz="3200" dirty="0">
                <a:effectLst/>
              </a:rPr>
              <a:t>TA 125/80 mmHg, FC 60 BPM, SpO2 100% en air ambiant, pas de signe de choc, pas de signe d’insuffisance cardiaque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2132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EB909B-A90D-C0B5-925B-436486FC8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Dossier N°2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19E3F3-9925-0AB2-5600-C3B3E3695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fr-FR" sz="3200" dirty="0">
                <a:effectLst/>
              </a:rPr>
              <a:t>Vous réalisez l’ECG suivant:</a:t>
            </a:r>
          </a:p>
          <a:p>
            <a:pPr marL="25400" indent="0">
              <a:buNone/>
            </a:pPr>
            <a:endParaRPr lang="fr-FR" dirty="0"/>
          </a:p>
        </p:txBody>
      </p:sp>
      <p:pic>
        <p:nvPicPr>
          <p:cNvPr id="5" name="Image 4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5A5D910B-AFAA-1A9A-CD11-D98EF9C3EE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0"/>
          <a:stretch/>
        </p:blipFill>
        <p:spPr>
          <a:xfrm>
            <a:off x="0" y="2420888"/>
            <a:ext cx="9144000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19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EB909B-A90D-C0B5-925B-436486FC8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Dossier N°2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19E3F3-9925-0AB2-5600-C3B3E3695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fr-FR" sz="3200" dirty="0">
                <a:effectLst/>
              </a:rPr>
              <a:t>Question 1: </a:t>
            </a:r>
          </a:p>
          <a:p>
            <a:pPr marL="25400" indent="0">
              <a:buNone/>
            </a:pPr>
            <a:r>
              <a:rPr lang="fr-FR" dirty="0"/>
              <a:t>Q</a:t>
            </a:r>
            <a:r>
              <a:rPr lang="fr-FR" sz="3200" dirty="0">
                <a:effectLst/>
              </a:rPr>
              <a:t>ue constatez-vous sur cet ECG? </a:t>
            </a:r>
            <a:r>
              <a:rPr lang="fr-FR" sz="3200" dirty="0"/>
              <a:t>(une ou plusieurs réponses attendues)</a:t>
            </a:r>
          </a:p>
          <a:p>
            <a:pPr marL="539750" indent="-514350">
              <a:buAutoNum type="alphaUcParenR"/>
            </a:pPr>
            <a:r>
              <a:rPr lang="fr-FR" sz="3200" dirty="0">
                <a:effectLst/>
              </a:rPr>
              <a:t>ST + antérieur</a:t>
            </a:r>
          </a:p>
          <a:p>
            <a:pPr marL="539750" indent="-514350">
              <a:buAutoNum type="alphaUcParenR"/>
            </a:pPr>
            <a:r>
              <a:rPr lang="fr-FR" dirty="0"/>
              <a:t>Fibrillation atriale</a:t>
            </a:r>
          </a:p>
          <a:p>
            <a:pPr marL="539750" indent="-514350">
              <a:buAutoNum type="alphaUcParenR"/>
            </a:pPr>
            <a:r>
              <a:rPr lang="fr-FR" sz="3200" dirty="0">
                <a:effectLst/>
              </a:rPr>
              <a:t>Flutter</a:t>
            </a:r>
            <a:r>
              <a:rPr lang="fr-FR" dirty="0"/>
              <a:t> commun</a:t>
            </a:r>
          </a:p>
          <a:p>
            <a:pPr marL="539750" indent="-514350">
              <a:buAutoNum type="alphaUcParenR"/>
            </a:pPr>
            <a:r>
              <a:rPr lang="fr-FR" sz="3200" dirty="0">
                <a:effectLst/>
              </a:rPr>
              <a:t>Hypertrophie atriale droite</a:t>
            </a:r>
          </a:p>
          <a:p>
            <a:pPr marL="539750" indent="-514350">
              <a:buAutoNum type="alphaUcParenR"/>
            </a:pPr>
            <a:r>
              <a:rPr lang="fr-FR" dirty="0"/>
              <a:t>Rythme sinusal</a:t>
            </a:r>
            <a:endParaRPr lang="fr-FR" sz="3200" dirty="0">
              <a:effectLst/>
            </a:endParaRPr>
          </a:p>
          <a:p>
            <a:pPr marL="25400" indent="0">
              <a:buNone/>
            </a:pPr>
            <a:endParaRPr lang="fr-FR" sz="3200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4690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EB909B-A90D-C0B5-925B-436486FC8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Dossier N°2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19E3F3-9925-0AB2-5600-C3B3E3695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fr-FR" sz="3200" dirty="0">
                <a:effectLst/>
              </a:rPr>
              <a:t>Lors de votre examen, le patient récidive un épisode de palpitation. L’ECG paroxystique est le suivant:</a:t>
            </a:r>
          </a:p>
          <a:p>
            <a:pPr marL="25400" indent="0">
              <a:buNone/>
            </a:pPr>
            <a:endParaRPr lang="fr-FR" sz="3200" dirty="0">
              <a:effectLst/>
            </a:endParaRPr>
          </a:p>
          <a:p>
            <a:pPr marL="25400" indent="0">
              <a:buNone/>
            </a:pPr>
            <a:endParaRPr lang="fr-FR" sz="3200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5315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CF140C-5A8A-5D4C-AD74-0D1CD119C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7C8491-90D3-E156-D941-F341876C4F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Une image contenant texte, ligne, Parallèle, nombre&#10;&#10;Description générée automatiquement">
            <a:extLst>
              <a:ext uri="{FF2B5EF4-FFF2-40B4-BE49-F238E27FC236}">
                <a16:creationId xmlns:a16="http://schemas.microsoft.com/office/drawing/2014/main" id="{D88EC573-1D9C-B06B-399E-ED0C1ED00B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684"/>
            <a:ext cx="9145016" cy="571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99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EB909B-A90D-C0B5-925B-436486FC8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Dossier N°2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19E3F3-9925-0AB2-5600-C3B3E3695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fr-FR" sz="3200" dirty="0">
                <a:effectLst/>
              </a:rPr>
              <a:t>Question 2: </a:t>
            </a:r>
          </a:p>
          <a:p>
            <a:pPr marL="25400" indent="0">
              <a:buNone/>
            </a:pPr>
            <a:r>
              <a:rPr lang="fr-FR" dirty="0"/>
              <a:t>Q</a:t>
            </a:r>
            <a:r>
              <a:rPr lang="fr-FR" sz="3200" dirty="0">
                <a:effectLst/>
              </a:rPr>
              <a:t>ue constatez-vous sur ce nouvel ECG? </a:t>
            </a:r>
            <a:r>
              <a:rPr lang="fr-FR" sz="3200" dirty="0"/>
              <a:t>(une ou plusieurs réponses attendues)</a:t>
            </a:r>
          </a:p>
          <a:p>
            <a:pPr marL="539750" indent="-514350">
              <a:buAutoNum type="alphaUcParenR"/>
            </a:pPr>
            <a:r>
              <a:rPr lang="fr-FR" sz="3200" dirty="0">
                <a:effectLst/>
              </a:rPr>
              <a:t>ST + antérieur</a:t>
            </a:r>
          </a:p>
          <a:p>
            <a:pPr marL="539750" indent="-514350">
              <a:buAutoNum type="alphaUcParenR"/>
            </a:pPr>
            <a:r>
              <a:rPr lang="fr-FR" dirty="0"/>
              <a:t>Fibrillation atriale</a:t>
            </a:r>
          </a:p>
          <a:p>
            <a:pPr marL="539750" indent="-514350">
              <a:buAutoNum type="alphaUcParenR"/>
            </a:pPr>
            <a:r>
              <a:rPr lang="fr-FR" sz="3200" dirty="0">
                <a:effectLst/>
              </a:rPr>
              <a:t>Flutter</a:t>
            </a:r>
            <a:r>
              <a:rPr lang="fr-FR" dirty="0"/>
              <a:t> commun</a:t>
            </a:r>
          </a:p>
          <a:p>
            <a:pPr marL="539750" indent="-514350">
              <a:buAutoNum type="alphaUcParenR"/>
            </a:pPr>
            <a:r>
              <a:rPr lang="fr-FR" sz="3200" dirty="0">
                <a:effectLst/>
              </a:rPr>
              <a:t>Hypertrophie atriale droite</a:t>
            </a:r>
          </a:p>
          <a:p>
            <a:pPr marL="539750" indent="-514350">
              <a:buAutoNum type="alphaUcParenR"/>
            </a:pPr>
            <a:r>
              <a:rPr lang="fr-FR" dirty="0"/>
              <a:t>Rythme sinusal</a:t>
            </a:r>
            <a:endParaRPr lang="fr-FR" sz="3200" dirty="0">
              <a:effectLst/>
            </a:endParaRPr>
          </a:p>
          <a:p>
            <a:pPr marL="25400" indent="0">
              <a:buNone/>
            </a:pPr>
            <a:endParaRPr lang="fr-FR" sz="3200" dirty="0">
              <a:effectLst/>
            </a:endParaRPr>
          </a:p>
          <a:p>
            <a:pPr marL="25400" indent="0">
              <a:buNone/>
            </a:pPr>
            <a:endParaRPr lang="fr-FR" sz="3200" dirty="0">
              <a:effectLst/>
            </a:endParaRPr>
          </a:p>
          <a:p>
            <a:pPr marL="25400" indent="0">
              <a:buNone/>
            </a:pPr>
            <a:endParaRPr lang="fr-FR" sz="3200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2995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EB909B-A90D-C0B5-925B-436486FC8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Dossier N°2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19E3F3-9925-0AB2-5600-C3B3E3695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fr-FR" sz="3200" dirty="0">
                <a:effectLst/>
              </a:rPr>
              <a:t>Question 3: </a:t>
            </a:r>
          </a:p>
          <a:p>
            <a:pPr marL="25400" indent="0">
              <a:buNone/>
            </a:pPr>
            <a:r>
              <a:rPr lang="fr-FR" dirty="0"/>
              <a:t>Quel(s) examen(s) complémentaire(s) proposez-vous?</a:t>
            </a:r>
          </a:p>
          <a:p>
            <a:pPr marL="539750" indent="-514350">
              <a:buAutoNum type="alphaUcParenR"/>
            </a:pPr>
            <a:r>
              <a:rPr lang="fr-FR" dirty="0"/>
              <a:t>ionogramme sanguin</a:t>
            </a:r>
          </a:p>
          <a:p>
            <a:pPr marL="539750" indent="-514350">
              <a:buAutoNum type="alphaUcParenR"/>
            </a:pPr>
            <a:r>
              <a:rPr lang="fr-FR" dirty="0"/>
              <a:t>Créatinine</a:t>
            </a:r>
          </a:p>
          <a:p>
            <a:pPr marL="539750" indent="-514350">
              <a:buAutoNum type="alphaUcParenR"/>
            </a:pPr>
            <a:r>
              <a:rPr lang="fr-FR" dirty="0" err="1"/>
              <a:t>TSHus</a:t>
            </a:r>
            <a:endParaRPr lang="fr-FR" dirty="0"/>
          </a:p>
          <a:p>
            <a:pPr marL="539750" indent="-514350">
              <a:buAutoNum type="alphaUcParenR"/>
            </a:pPr>
            <a:r>
              <a:rPr lang="fr-FR" dirty="0"/>
              <a:t>Numération globulaire</a:t>
            </a:r>
          </a:p>
          <a:p>
            <a:pPr marL="539750" indent="-514350">
              <a:buAutoNum type="alphaUcParenR"/>
            </a:pPr>
            <a:r>
              <a:rPr lang="fr-FR" sz="3200" dirty="0">
                <a:effectLst/>
              </a:rPr>
              <a:t>Radio</a:t>
            </a:r>
            <a:r>
              <a:rPr lang="fr-FR" dirty="0"/>
              <a:t>graphie pulmonaire</a:t>
            </a:r>
            <a:endParaRPr lang="fr-FR" sz="3200" dirty="0">
              <a:effectLst/>
            </a:endParaRPr>
          </a:p>
          <a:p>
            <a:pPr marL="25400" indent="0">
              <a:buNone/>
            </a:pPr>
            <a:endParaRPr lang="fr-FR" sz="3200" dirty="0">
              <a:effectLst/>
            </a:endParaRPr>
          </a:p>
          <a:p>
            <a:pPr marL="25400" indent="0">
              <a:buNone/>
            </a:pPr>
            <a:endParaRPr lang="fr-FR" sz="3200" dirty="0">
              <a:effectLst/>
            </a:endParaRPr>
          </a:p>
          <a:p>
            <a:pPr marL="25400" indent="0">
              <a:buNone/>
            </a:pPr>
            <a:endParaRPr lang="fr-FR" sz="3200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2046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EB909B-A90D-C0B5-925B-436486FC8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Dossier N°2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19E3F3-9925-0AB2-5600-C3B3E3695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fr-FR" sz="2400" dirty="0">
                <a:effectLst/>
              </a:rPr>
              <a:t>Le bilan étiologique est normal, vous concluez à un premier épisode de FA persistante sur cœur sain.</a:t>
            </a:r>
          </a:p>
          <a:p>
            <a:pPr marL="25400" indent="0">
              <a:buNone/>
            </a:pPr>
            <a:r>
              <a:rPr lang="fr-FR" sz="2400" dirty="0"/>
              <a:t>Question 4:</a:t>
            </a:r>
          </a:p>
          <a:p>
            <a:pPr marL="25400" indent="0">
              <a:buNone/>
            </a:pPr>
            <a:r>
              <a:rPr lang="fr-FR" sz="2400" dirty="0">
                <a:effectLst/>
              </a:rPr>
              <a:t>Le score CHADS-VA du patient est de (une seule réponse attendue):</a:t>
            </a:r>
          </a:p>
          <a:p>
            <a:pPr marL="482600" indent="-457200">
              <a:buAutoNum type="alphaUcParenR"/>
            </a:pPr>
            <a:r>
              <a:rPr lang="fr-FR" sz="2400" dirty="0">
                <a:effectLst/>
              </a:rPr>
              <a:t>0</a:t>
            </a:r>
          </a:p>
          <a:p>
            <a:pPr marL="482600" indent="-457200">
              <a:buAutoNum type="alphaUcParenR"/>
            </a:pPr>
            <a:r>
              <a:rPr lang="fr-FR" sz="2400" dirty="0"/>
              <a:t>1</a:t>
            </a:r>
          </a:p>
          <a:p>
            <a:pPr marL="482600" indent="-457200">
              <a:buAutoNum type="alphaUcParenR"/>
            </a:pPr>
            <a:r>
              <a:rPr lang="fr-FR" sz="2400" dirty="0">
                <a:effectLst/>
              </a:rPr>
              <a:t>2</a:t>
            </a:r>
          </a:p>
          <a:p>
            <a:pPr marL="482600" indent="-457200">
              <a:buAutoNum type="alphaUcParenR"/>
            </a:pPr>
            <a:r>
              <a:rPr lang="fr-FR" sz="2400" dirty="0"/>
              <a:t>3</a:t>
            </a:r>
          </a:p>
          <a:p>
            <a:pPr marL="482600" indent="-457200">
              <a:buAutoNum type="alphaUcParenR"/>
            </a:pPr>
            <a:r>
              <a:rPr lang="fr-FR" sz="2400" dirty="0">
                <a:effectLst/>
              </a:rPr>
              <a:t>4</a:t>
            </a:r>
          </a:p>
          <a:p>
            <a:pPr marL="25400" indent="0">
              <a:buNone/>
            </a:pPr>
            <a:endParaRPr lang="fr-FR" sz="2400" dirty="0">
              <a:effectLst/>
            </a:endParaRPr>
          </a:p>
          <a:p>
            <a:pPr marL="25400" indent="0">
              <a:buNone/>
            </a:pPr>
            <a:endParaRPr lang="fr-FR" sz="2400" dirty="0">
              <a:effectLst/>
            </a:endParaRPr>
          </a:p>
          <a:p>
            <a:pPr marL="25400" indent="0">
              <a:buNone/>
            </a:pPr>
            <a:endParaRPr lang="fr-FR" sz="2400" dirty="0">
              <a:effectLst/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96957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EB909B-A90D-C0B5-925B-436486FC8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Dossier N°2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19E3F3-9925-0AB2-5600-C3B3E36953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fr-FR" sz="2000" dirty="0">
                <a:effectLst/>
              </a:rPr>
              <a:t>Malgré la bonne tolérance clinique, vous décidez de réaliser une cardioversion car le patient se dit gêné par </a:t>
            </a:r>
            <a:r>
              <a:rPr lang="fr-FR" sz="2000" dirty="0"/>
              <a:t>s</a:t>
            </a:r>
            <a:r>
              <a:rPr lang="fr-FR" sz="2000" dirty="0">
                <a:effectLst/>
              </a:rPr>
              <a:t>es palpitations.</a:t>
            </a:r>
          </a:p>
          <a:p>
            <a:pPr marL="25400" indent="0">
              <a:buNone/>
            </a:pPr>
            <a:r>
              <a:rPr lang="fr-FR" sz="2000" dirty="0"/>
              <a:t>Question 5: Quelle est la proposition exacte (une seule réponse attendue)?</a:t>
            </a:r>
          </a:p>
          <a:p>
            <a:pPr marL="25400" indent="0">
              <a:buNone/>
            </a:pPr>
            <a:endParaRPr lang="fr-FR" sz="2000" dirty="0"/>
          </a:p>
          <a:p>
            <a:pPr marL="482600" indent="-457200">
              <a:buAutoNum type="alphaUcParenR"/>
            </a:pPr>
            <a:r>
              <a:rPr lang="fr-FR" sz="2000" dirty="0"/>
              <a:t>Vous réalisez préalablement une ETO pour vous assurer de la vacuité de l’auricule gauche</a:t>
            </a:r>
          </a:p>
          <a:p>
            <a:pPr marL="482600" indent="-457200">
              <a:buAutoNum type="alphaUcParenR"/>
            </a:pPr>
            <a:r>
              <a:rPr lang="fr-FR" sz="2000" dirty="0">
                <a:effectLst/>
              </a:rPr>
              <a:t>Vous introduisez une anticoagulation curative et délayez la cardioversion à 3 semaines minimum</a:t>
            </a:r>
          </a:p>
          <a:p>
            <a:pPr marL="482600" indent="-457200">
              <a:buFont typeface="Arial"/>
              <a:buAutoNum type="alphaUcParenR"/>
            </a:pPr>
            <a:r>
              <a:rPr lang="fr-FR" sz="2000" dirty="0">
                <a:effectLst/>
              </a:rPr>
              <a:t>Vous réalisez la cardioversion </a:t>
            </a:r>
            <a:r>
              <a:rPr lang="fr-FR" sz="2000" dirty="0"/>
              <a:t>et </a:t>
            </a:r>
            <a:r>
              <a:rPr lang="fr-FR" sz="2000" dirty="0">
                <a:effectLst/>
              </a:rPr>
              <a:t>introduisez une anticoagulation curative pendant 4 semaines</a:t>
            </a:r>
          </a:p>
          <a:p>
            <a:pPr marL="482600" indent="-457200">
              <a:buAutoNum type="alphaUcParenR"/>
            </a:pPr>
            <a:r>
              <a:rPr lang="fr-FR" sz="2000" dirty="0"/>
              <a:t>Vous n’introduisez pas d’anticoagulation et réalisez la cardioversion</a:t>
            </a:r>
          </a:p>
          <a:p>
            <a:pPr marL="482600" indent="-457200">
              <a:buAutoNum type="alphaUcParenR"/>
            </a:pPr>
            <a:endParaRPr lang="fr-FR" sz="2000" dirty="0"/>
          </a:p>
          <a:p>
            <a:pPr marL="482600" indent="-457200">
              <a:buAutoNum type="alphaUcParenR"/>
            </a:pPr>
            <a:endParaRPr lang="fr-FR" sz="2000" dirty="0">
              <a:effectLst/>
            </a:endParaRPr>
          </a:p>
          <a:p>
            <a:pPr marL="482600" indent="-457200">
              <a:buAutoNum type="alphaUcParenR"/>
            </a:pPr>
            <a:endParaRPr lang="fr-FR" sz="2000" dirty="0">
              <a:effectLst/>
            </a:endParaRPr>
          </a:p>
          <a:p>
            <a:pPr marL="25400" indent="0">
              <a:buNone/>
            </a:pPr>
            <a:endParaRPr lang="fr-FR" sz="2000" dirty="0">
              <a:effectLst/>
            </a:endParaRPr>
          </a:p>
          <a:p>
            <a:pPr marL="25400" indent="0">
              <a:buNone/>
            </a:pPr>
            <a:endParaRPr lang="fr-FR" sz="2000" dirty="0">
              <a:effectLst/>
            </a:endParaRP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90951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KFP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fr-FR" dirty="0"/>
              <a:t>Un patient de 75 ans, sans antécédents, se présente aux urgences pour perte de connaissance survenu plus tôt dans la journée.</a:t>
            </a:r>
          </a:p>
          <a:p>
            <a:pPr marL="25400" indent="0">
              <a:buNone/>
            </a:pPr>
            <a:r>
              <a:rPr lang="fr-FR" dirty="0"/>
              <a:t>Il ne présente pas de douleur thoracique ou de dyspnée, mais se sent fatigué.</a:t>
            </a:r>
          </a:p>
          <a:p>
            <a:pPr marL="2540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593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1E6B0F-DF0B-E6A4-B173-FAF9F5FF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Dossier N°1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FACC55-4254-BAA3-A01B-B444481E65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fr-FR" sz="2000" dirty="0"/>
              <a:t>Vous voyez en consultation M. T, 68 ans, sans antécédents hormis un tabagisme actif (20 cigarettes par jour depuis l’âge de 18 ans).</a:t>
            </a:r>
          </a:p>
          <a:p>
            <a:pPr marL="25400" indent="0">
              <a:buNone/>
            </a:pPr>
            <a:r>
              <a:rPr lang="fr-FR" sz="2000" dirty="0"/>
              <a:t>Il est asymptomatique sur le plan cardiovasculaire.</a:t>
            </a:r>
          </a:p>
          <a:p>
            <a:pPr marL="25400" indent="0">
              <a:buNone/>
            </a:pPr>
            <a:r>
              <a:rPr lang="fr-FR" sz="2000" dirty="0"/>
              <a:t>Il pèse 95 kg pour 1,70m (IMC à 31,1 kg/m²).</a:t>
            </a:r>
          </a:p>
          <a:p>
            <a:pPr marL="25400" indent="0">
              <a:buNone/>
            </a:pPr>
            <a:endParaRPr lang="fr-FR" sz="2000" dirty="0"/>
          </a:p>
          <a:p>
            <a:pPr marL="25400" indent="0">
              <a:buNone/>
            </a:pPr>
            <a:r>
              <a:rPr lang="fr-FR" sz="2000" dirty="0"/>
              <a:t>Votre examen clinique retrouve une pression artérielle à 165/85 mmHg, une fréquence cardiaque à 70 BPM, une SpO2 à 96% en air ambiant. </a:t>
            </a:r>
          </a:p>
          <a:p>
            <a:pPr marL="25400" indent="0">
              <a:buNone/>
            </a:pPr>
            <a:r>
              <a:rPr lang="fr-FR" sz="2000" dirty="0"/>
              <a:t>Les bruits du cœur sont réguliers sans souffle, l’auscultation cardiaque est sans particularité, les pouls pédieux et radiaux sont perçus.</a:t>
            </a:r>
          </a:p>
        </p:txBody>
      </p:sp>
    </p:spTree>
    <p:extLst>
      <p:ext uri="{BB962C8B-B14F-4D97-AF65-F5344CB8AC3E}">
        <p14:creationId xmlns:p14="http://schemas.microsoft.com/office/powerpoint/2010/main" val="56547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KFP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fr-FR" sz="2000" dirty="0"/>
              <a:t>Question 1:</a:t>
            </a:r>
          </a:p>
          <a:p>
            <a:pPr marL="25400" indent="0">
              <a:buNone/>
            </a:pPr>
            <a:r>
              <a:rPr lang="fr-FR" sz="2000" dirty="0"/>
              <a:t>Parmi les éléments suivants, lequel(lesquels) vous oriente(nt) vers une syncope plutôt qu’une épilepsie?</a:t>
            </a:r>
          </a:p>
          <a:p>
            <a:pPr marL="25400" indent="0">
              <a:buNone/>
            </a:pPr>
            <a:endParaRPr lang="fr-FR" sz="2000" dirty="0"/>
          </a:p>
          <a:p>
            <a:r>
              <a:rPr lang="fr-FR" sz="2000" dirty="0"/>
              <a:t>Perte de connaissance brève (10 à 30 secondes)</a:t>
            </a:r>
          </a:p>
          <a:p>
            <a:r>
              <a:rPr lang="fr-FR" sz="2000" dirty="0"/>
              <a:t>Myoclonies peu nombreuses (&lt; 10)</a:t>
            </a:r>
          </a:p>
          <a:p>
            <a:r>
              <a:rPr lang="fr-FR" sz="2000" dirty="0"/>
              <a:t>Morsure du bout de la langue</a:t>
            </a:r>
          </a:p>
          <a:p>
            <a:r>
              <a:rPr lang="fr-FR" sz="2000" dirty="0"/>
              <a:t>Récupération d’une conscience normale en quelques secondes</a:t>
            </a:r>
          </a:p>
          <a:p>
            <a:r>
              <a:rPr lang="fr-FR" sz="2000" dirty="0"/>
              <a:t>Téguments cyanosés</a:t>
            </a:r>
          </a:p>
          <a:p>
            <a:r>
              <a:rPr lang="fr-FR" sz="2000" dirty="0"/>
              <a:t>Etat confusionnel post critique prolongé</a:t>
            </a:r>
          </a:p>
          <a:p>
            <a:r>
              <a:rPr lang="fr-FR" sz="2000" dirty="0"/>
              <a:t>Palpitations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57699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KFP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fr-FR" sz="2400" dirty="0"/>
              <a:t>Les paramètres vitaux sont TA 140/70 mmHg, FC 36 BPM, SpO2 98% en AA.</a:t>
            </a:r>
          </a:p>
          <a:p>
            <a:pPr marL="25400" indent="0">
              <a:buNone/>
            </a:pPr>
            <a:r>
              <a:rPr lang="fr-FR" sz="2400" dirty="0"/>
              <a:t>Les bruits du cœur sont lents et réguliers, il n’y a pas de signe de choc ou de surcharge.</a:t>
            </a:r>
          </a:p>
          <a:p>
            <a:pPr marL="25400" indent="0">
              <a:buNone/>
            </a:pPr>
            <a:r>
              <a:rPr lang="fr-FR" sz="2400" dirty="0"/>
              <a:t>Vous réalisez l’ECG suivant</a:t>
            </a:r>
          </a:p>
          <a:p>
            <a:endParaRPr lang="fr-FR" sz="2400" dirty="0"/>
          </a:p>
          <a:p>
            <a:pPr marL="25400" indent="0">
              <a:buNone/>
            </a:pPr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17739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KFP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endParaRPr lang="fr-FR" sz="2000" dirty="0"/>
          </a:p>
        </p:txBody>
      </p:sp>
      <p:pic>
        <p:nvPicPr>
          <p:cNvPr id="5" name="Image 4" descr="Une image contenant texte, écriture manuscrite, papier, Produit en papier&#10;&#10;Description générée automatiquement">
            <a:extLst>
              <a:ext uri="{FF2B5EF4-FFF2-40B4-BE49-F238E27FC236}">
                <a16:creationId xmlns:a16="http://schemas.microsoft.com/office/drawing/2014/main" id="{0F6C3458-87E2-8D43-0EB9-57D0B250EC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1" b="4005"/>
          <a:stretch/>
        </p:blipFill>
        <p:spPr>
          <a:xfrm>
            <a:off x="2934" y="1268760"/>
            <a:ext cx="9144000" cy="51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10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KFP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fr-FR" sz="2400" dirty="0"/>
              <a:t>Quel est votre diagnostic ECG?</a:t>
            </a:r>
          </a:p>
          <a:p>
            <a:pPr marL="25400" indent="0">
              <a:buNone/>
            </a:pPr>
            <a:endParaRPr lang="fr-FR" sz="2400" dirty="0"/>
          </a:p>
          <a:p>
            <a:pPr marL="25400" indent="0">
              <a:buNone/>
            </a:pPr>
            <a:r>
              <a:rPr lang="fr-FR" sz="2400" dirty="0"/>
              <a:t>&lt; QROC &gt;</a:t>
            </a:r>
          </a:p>
          <a:p>
            <a:endParaRPr lang="fr-FR" sz="2400" dirty="0"/>
          </a:p>
          <a:p>
            <a:pPr marL="25400" indent="0">
              <a:buNone/>
            </a:pPr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79110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71A74-B53D-E82F-2326-000BB8D5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KFP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E5EAB4-4915-FC49-6915-46334306F1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fr-FR" dirty="0"/>
              <a:t>Le patient récidive une syncope brève devant vous, avec récupération rapide à un état de conscience normal.</a:t>
            </a:r>
          </a:p>
          <a:p>
            <a:pPr marL="25400" indent="0">
              <a:buNone/>
            </a:pPr>
            <a:r>
              <a:rPr lang="fr-FR" dirty="0"/>
              <a:t>L’ECG réalisé pendant l’épisode est le suivant</a:t>
            </a:r>
          </a:p>
        </p:txBody>
      </p:sp>
    </p:spTree>
    <p:extLst>
      <p:ext uri="{BB962C8B-B14F-4D97-AF65-F5344CB8AC3E}">
        <p14:creationId xmlns:p14="http://schemas.microsoft.com/office/powerpoint/2010/main" val="965183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17DEFC-BD4F-89A8-4E70-A942936FF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KFP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48EF22-FDDD-B25A-D14D-3880FC0CF7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AF7BCB1-EE05-2675-9C8B-7C25AF753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6399"/>
            <a:ext cx="9144000" cy="458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16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71A74-B53D-E82F-2326-000BB8D5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KFP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CE5EAB4-4915-FC49-6915-46334306F1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fr-FR" dirty="0"/>
              <a:t>Question 3:</a:t>
            </a:r>
          </a:p>
          <a:p>
            <a:pPr marL="25400" indent="0">
              <a:buNone/>
            </a:pPr>
            <a:r>
              <a:rPr lang="fr-FR" dirty="0"/>
              <a:t>Quel est votre diagnostic? (une seule réponse attendue)</a:t>
            </a:r>
          </a:p>
          <a:p>
            <a:pPr marL="539750" indent="-514350">
              <a:buAutoNum type="alphaUcParenR"/>
            </a:pPr>
            <a:r>
              <a:rPr lang="fr-FR" dirty="0"/>
              <a:t>Fibrillation atriale</a:t>
            </a:r>
          </a:p>
          <a:p>
            <a:pPr marL="539750" indent="-514350">
              <a:buAutoNum type="alphaUcParenR"/>
            </a:pPr>
            <a:r>
              <a:rPr lang="fr-FR" dirty="0"/>
              <a:t>Fibrillation ventriculaire</a:t>
            </a:r>
          </a:p>
          <a:p>
            <a:pPr marL="539750" indent="-514350">
              <a:buAutoNum type="alphaUcParenR"/>
            </a:pPr>
            <a:r>
              <a:rPr lang="fr-FR" dirty="0"/>
              <a:t>Tachycardie ventriculaire</a:t>
            </a:r>
          </a:p>
          <a:p>
            <a:pPr marL="539750" indent="-514350">
              <a:buAutoNum type="alphaUcParenR"/>
            </a:pPr>
            <a:r>
              <a:rPr lang="fr-FR" dirty="0"/>
              <a:t>Torsade de pointe</a:t>
            </a:r>
          </a:p>
          <a:p>
            <a:pPr marL="539750" indent="-514350">
              <a:buAutoNum type="alphaUcParenR"/>
            </a:pPr>
            <a:r>
              <a:rPr lang="fr-FR" dirty="0"/>
              <a:t>Infarctus du myocarde</a:t>
            </a:r>
          </a:p>
        </p:txBody>
      </p:sp>
    </p:spTree>
    <p:extLst>
      <p:ext uri="{BB962C8B-B14F-4D97-AF65-F5344CB8AC3E}">
        <p14:creationId xmlns:p14="http://schemas.microsoft.com/office/powerpoint/2010/main" val="1515452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Questions isolées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fr-FR" dirty="0"/>
              <a:t>Question 1:</a:t>
            </a:r>
          </a:p>
          <a:p>
            <a:pPr marL="25400" indent="0">
              <a:buNone/>
            </a:pPr>
            <a:r>
              <a:rPr lang="fr-FR" dirty="0"/>
              <a:t>Un patient se présente en consultation avec l’ECG suivant.</a:t>
            </a:r>
          </a:p>
        </p:txBody>
      </p:sp>
    </p:spTree>
    <p:extLst>
      <p:ext uri="{BB962C8B-B14F-4D97-AF65-F5344CB8AC3E}">
        <p14:creationId xmlns:p14="http://schemas.microsoft.com/office/powerpoint/2010/main" val="3714265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Questions isolées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0" b="10101"/>
          <a:stretch/>
        </p:blipFill>
        <p:spPr>
          <a:xfrm>
            <a:off x="0" y="1484784"/>
            <a:ext cx="914400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10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Questions isolées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fr-FR" sz="2800" dirty="0"/>
              <a:t>Quelle(s) proposition(s) est(sont) exacte(s)?</a:t>
            </a:r>
          </a:p>
          <a:p>
            <a:r>
              <a:rPr lang="fr-FR" sz="2800" dirty="0"/>
              <a:t>A) Le rythme est sinusal</a:t>
            </a:r>
          </a:p>
          <a:p>
            <a:r>
              <a:rPr lang="fr-FR" sz="2800" dirty="0"/>
              <a:t>B) Le patient présente un bloc de branche gauche complet</a:t>
            </a:r>
          </a:p>
          <a:p>
            <a:r>
              <a:rPr lang="fr-FR" sz="2800" dirty="0"/>
              <a:t>C) Le patient présente un </a:t>
            </a:r>
            <a:r>
              <a:rPr lang="fr-FR" sz="2800" dirty="0" err="1"/>
              <a:t>hémibloc</a:t>
            </a:r>
            <a:r>
              <a:rPr lang="fr-FR" sz="2800" dirty="0"/>
              <a:t> antérieur gauche</a:t>
            </a:r>
          </a:p>
          <a:p>
            <a:r>
              <a:rPr lang="fr-FR" sz="2800" dirty="0"/>
              <a:t>D) Le patient présente un ST+ antérieur</a:t>
            </a:r>
          </a:p>
          <a:p>
            <a:r>
              <a:rPr lang="fr-FR" sz="2800" dirty="0"/>
              <a:t>E) Le patient présente un bloc </a:t>
            </a:r>
            <a:r>
              <a:rPr lang="fr-FR" sz="2800" dirty="0" err="1"/>
              <a:t>atrioventriculaire</a:t>
            </a:r>
            <a:endParaRPr lang="fr-FR" sz="2800" dirty="0"/>
          </a:p>
          <a:p>
            <a:pPr marL="25400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775019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1E6B0F-DF0B-E6A4-B173-FAF9F5FF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Dossier N°1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FACC55-4254-BAA3-A01B-B444481E65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fr-FR" sz="2000" dirty="0"/>
              <a:t>Question 1:</a:t>
            </a:r>
          </a:p>
          <a:p>
            <a:pPr marL="25400" indent="0">
              <a:buNone/>
            </a:pPr>
            <a:r>
              <a:rPr lang="fr-FR" sz="2000" dirty="0"/>
              <a:t>A propos de ce patient, quelle(s) est(sont) la(les) réponse(s) exacte(s):</a:t>
            </a:r>
          </a:p>
          <a:p>
            <a:pPr marL="25400" indent="0">
              <a:buNone/>
            </a:pPr>
            <a:endParaRPr lang="fr-FR" sz="2000" dirty="0"/>
          </a:p>
          <a:p>
            <a:r>
              <a:rPr lang="fr-FR" sz="2000" dirty="0"/>
              <a:t>A) Sa consommation de tabac est estimée à 80 paquets-années</a:t>
            </a:r>
          </a:p>
          <a:p>
            <a:r>
              <a:rPr lang="fr-FR" sz="2000" dirty="0"/>
              <a:t>B) On peut porter chez ce patient le diagnostic d’hypertension artérielle</a:t>
            </a:r>
          </a:p>
          <a:p>
            <a:r>
              <a:rPr lang="fr-FR" sz="2000" dirty="0"/>
              <a:t>C) Le sexe masculin de ce patient est un facteur de risque de maladie athéromateuse</a:t>
            </a:r>
          </a:p>
          <a:p>
            <a:r>
              <a:rPr lang="fr-FR" sz="2000" dirty="0"/>
              <a:t>D) L’obésité de ce patient est un facteur de risque principal de maladie athéromateuse</a:t>
            </a:r>
          </a:p>
          <a:p>
            <a:r>
              <a:rPr lang="fr-FR" sz="2000" dirty="0"/>
              <a:t>E) Ce patient ne présente pas de maladie athéromateuse car ses pouls sont palpés.</a:t>
            </a:r>
          </a:p>
          <a:p>
            <a:pPr marL="2540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913827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Questions isolées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fr-FR" sz="2400" dirty="0"/>
              <a:t>Question 2:</a:t>
            </a:r>
          </a:p>
          <a:p>
            <a:pPr marL="25400" indent="0">
              <a:buNone/>
            </a:pPr>
            <a:r>
              <a:rPr lang="fr-FR" sz="2400" dirty="0"/>
              <a:t>Un patient de 72 ans, aux antécédents d’insuffisance cardiaque chronique sur dysfonction ventriculaire gauche d’origine ischémique, se présente en consultation pour majoration de sa dyspnée depuis quelques semaines.</a:t>
            </a:r>
          </a:p>
          <a:p>
            <a:pPr marL="25400" indent="0">
              <a:buNone/>
            </a:pPr>
            <a:r>
              <a:rPr lang="fr-FR" sz="2400" dirty="0"/>
              <a:t>A présent, il est gêné pour des efforts peu intenses de la vie courante, tels que la marche en terrain plat ou la montée des escaliers (&lt; 2 étages).</a:t>
            </a:r>
          </a:p>
          <a:p>
            <a:pPr marL="25400" indent="0">
              <a:buNone/>
            </a:pPr>
            <a:endParaRPr lang="fr-FR" sz="2400" dirty="0"/>
          </a:p>
          <a:p>
            <a:pPr marL="2540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99537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bg1"/>
                </a:solidFill>
              </a:rPr>
              <a:t>Questions isolées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fr-FR" sz="2400" dirty="0"/>
              <a:t>Question 2:</a:t>
            </a:r>
          </a:p>
          <a:p>
            <a:pPr marL="25400" indent="0">
              <a:buNone/>
            </a:pPr>
            <a:r>
              <a:rPr lang="fr-FR" sz="2400" dirty="0"/>
              <a:t>D’après ces éléments, comment classez-vous la dyspnée du patient? (une seule réponse attendue)</a:t>
            </a:r>
          </a:p>
          <a:p>
            <a:pPr marL="482600" indent="-457200">
              <a:buAutoNum type="alphaUcParenR"/>
            </a:pPr>
            <a:r>
              <a:rPr lang="fr-FR" sz="2400" dirty="0" err="1"/>
              <a:t>mMRC</a:t>
            </a:r>
            <a:r>
              <a:rPr lang="fr-FR" sz="2400" dirty="0"/>
              <a:t> 2</a:t>
            </a:r>
          </a:p>
          <a:p>
            <a:pPr marL="482600" indent="-457200">
              <a:buAutoNum type="alphaUcParenR"/>
            </a:pPr>
            <a:r>
              <a:rPr lang="fr-FR" sz="2400" dirty="0" err="1"/>
              <a:t>mMRC</a:t>
            </a:r>
            <a:r>
              <a:rPr lang="fr-FR" sz="2400" dirty="0"/>
              <a:t> 3</a:t>
            </a:r>
          </a:p>
          <a:p>
            <a:pPr marL="482600" indent="-457200">
              <a:buAutoNum type="alphaUcParenR"/>
            </a:pPr>
            <a:r>
              <a:rPr lang="fr-FR" sz="2400" dirty="0"/>
              <a:t>NYHA II</a:t>
            </a:r>
          </a:p>
          <a:p>
            <a:pPr marL="482600" indent="-457200">
              <a:buAutoNum type="alphaUcParenR"/>
            </a:pPr>
            <a:r>
              <a:rPr lang="fr-FR" sz="2400" dirty="0"/>
              <a:t>NYHA III</a:t>
            </a:r>
          </a:p>
          <a:p>
            <a:pPr marL="482600" indent="-457200">
              <a:buAutoNum type="alphaUcParenR"/>
            </a:pPr>
            <a:r>
              <a:rPr lang="fr-FR" sz="2400" dirty="0"/>
              <a:t>NYHA IV</a:t>
            </a:r>
          </a:p>
          <a:p>
            <a:pPr marL="25400" indent="0">
              <a:buNone/>
            </a:pPr>
            <a:endParaRPr lang="fr-FR" sz="2400" dirty="0"/>
          </a:p>
          <a:p>
            <a:pPr marL="2540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53790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1E6B0F-DF0B-E6A4-B173-FAF9F5FF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Dossier N°1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FACC55-4254-BAA3-A01B-B444481E65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fr-FR" sz="1800" dirty="0"/>
              <a:t>Vous prescrivez différents examens complémentaires et revoyez le patient en consultation plusieurs semaines plus tard.</a:t>
            </a:r>
          </a:p>
          <a:p>
            <a:pPr marL="25400" indent="0">
              <a:buNone/>
            </a:pPr>
            <a:r>
              <a:rPr lang="fr-FR" sz="1800" dirty="0"/>
              <a:t>Sa Mesure Ambulation de la Pression Artérielle (MAPA) retrouve une PA moyenne sur les 24h à 135/75 mmHg, diurne à 138/80 mmHg, nocturne à 125/70 mmHg.</a:t>
            </a:r>
          </a:p>
          <a:p>
            <a:pPr marL="25400" indent="0">
              <a:buNone/>
            </a:pPr>
            <a:endParaRPr lang="fr-FR" sz="1800" dirty="0"/>
          </a:p>
          <a:p>
            <a:pPr marL="25400" indent="0">
              <a:buNone/>
            </a:pPr>
            <a:r>
              <a:rPr lang="fr-FR" sz="1800" dirty="0"/>
              <a:t>Question 2:</a:t>
            </a:r>
          </a:p>
          <a:p>
            <a:pPr marL="25400" indent="0">
              <a:buNone/>
            </a:pPr>
            <a:r>
              <a:rPr lang="fr-FR" sz="1800" dirty="0"/>
              <a:t>Parmi les propositions suivantes, laquelle (lesquelles) est(sont) exacte(s):</a:t>
            </a:r>
          </a:p>
          <a:p>
            <a:r>
              <a:rPr lang="fr-FR" sz="1800" dirty="0"/>
              <a:t>A) Vous confirmez le diagnostic d’HTA</a:t>
            </a:r>
          </a:p>
          <a:p>
            <a:r>
              <a:rPr lang="fr-FR" sz="1800" dirty="0"/>
              <a:t>B) Vous confirmez le diagnostic d’HTA blouse blanche</a:t>
            </a:r>
          </a:p>
          <a:p>
            <a:r>
              <a:rPr lang="fr-FR" sz="1800" dirty="0"/>
              <a:t>C) Vous confirmez le diagnostic d’HTA masquée</a:t>
            </a:r>
          </a:p>
          <a:p>
            <a:r>
              <a:rPr lang="fr-FR" sz="1800" dirty="0"/>
              <a:t>D) Vous complétez la MAPA par une Auto Mesure Tensionnelle (AMT)</a:t>
            </a:r>
          </a:p>
          <a:p>
            <a:r>
              <a:rPr lang="fr-FR" sz="1800" dirty="0"/>
              <a:t>E) Vous répétez la MAPA</a:t>
            </a:r>
          </a:p>
        </p:txBody>
      </p:sp>
    </p:spTree>
    <p:extLst>
      <p:ext uri="{BB962C8B-B14F-4D97-AF65-F5344CB8AC3E}">
        <p14:creationId xmlns:p14="http://schemas.microsoft.com/office/powerpoint/2010/main" val="3011160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1E6B0F-DF0B-E6A4-B173-FAF9F5FF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Dossier N°1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FACC55-4254-BAA3-A01B-B444481E65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fr-FR" sz="2000" dirty="0"/>
              <a:t>Le patient vous parle pendant la consultation de l’apparition depuis plusieurs mois de douleur au mollet droit, à type de crampe, déclenchée à la marche et l’obligeant à s’arrêter au bout d’un certaine distance (500m), permettant une disparition de la douleur en quelques minutes.</a:t>
            </a:r>
          </a:p>
          <a:p>
            <a:pPr marL="25400" indent="0">
              <a:buNone/>
            </a:pPr>
            <a:r>
              <a:rPr lang="fr-FR" sz="2000" dirty="0"/>
              <a:t>L’examen de la jambe retrouve un mollet souple indolore à la palpation, sans perte de ballant, sans douleur à la dorsiflexion du pied, sans trouble trophique.</a:t>
            </a:r>
          </a:p>
          <a:p>
            <a:pPr marL="25400" indent="0">
              <a:buNone/>
            </a:pPr>
            <a:endParaRPr lang="fr-FR" sz="2000" dirty="0"/>
          </a:p>
          <a:p>
            <a:pPr marL="25400" indent="0">
              <a:buNone/>
            </a:pPr>
            <a:r>
              <a:rPr lang="fr-FR" sz="2000" dirty="0"/>
              <a:t>Question 3:</a:t>
            </a:r>
          </a:p>
          <a:p>
            <a:pPr marL="25400" indent="0">
              <a:buNone/>
            </a:pPr>
            <a:r>
              <a:rPr lang="fr-FR" sz="2000" dirty="0"/>
              <a:t>Quel diagnostic suspectez-vous dans ce contexte?</a:t>
            </a:r>
          </a:p>
          <a:p>
            <a:pPr marL="25400" indent="0">
              <a:buNone/>
            </a:pPr>
            <a:endParaRPr lang="fr-FR" sz="2000" dirty="0"/>
          </a:p>
          <a:p>
            <a:pPr marL="25400" indent="0">
              <a:buNone/>
            </a:pPr>
            <a:r>
              <a:rPr lang="fr-FR" sz="2000" dirty="0"/>
              <a:t>&lt; QROC &gt;</a:t>
            </a:r>
          </a:p>
        </p:txBody>
      </p:sp>
    </p:spTree>
    <p:extLst>
      <p:ext uri="{BB962C8B-B14F-4D97-AF65-F5344CB8AC3E}">
        <p14:creationId xmlns:p14="http://schemas.microsoft.com/office/powerpoint/2010/main" val="1252687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1E6B0F-DF0B-E6A4-B173-FAF9F5FF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Dossier N°1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FACC55-4254-BAA3-A01B-B444481E65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fr-FR" sz="2400" dirty="0"/>
              <a:t>Question 4:</a:t>
            </a:r>
          </a:p>
          <a:p>
            <a:pPr marL="25400" indent="0">
              <a:buNone/>
            </a:pPr>
            <a:r>
              <a:rPr lang="fr-FR" sz="2400" dirty="0"/>
              <a:t>Quelle(s) examen(s) pouvez-vous proposer à ce stade? (une ou plusieurs réponses attendues):</a:t>
            </a:r>
          </a:p>
          <a:p>
            <a:r>
              <a:rPr lang="fr-FR" sz="2400" dirty="0"/>
              <a:t>A) Echographie veineuse des membres inférieurs</a:t>
            </a:r>
          </a:p>
          <a:p>
            <a:r>
              <a:rPr lang="fr-FR" sz="2400" dirty="0"/>
              <a:t>B) Echographie artérielle des membres inférieurs</a:t>
            </a:r>
          </a:p>
          <a:p>
            <a:r>
              <a:rPr lang="fr-FR" sz="2400" dirty="0"/>
              <a:t>C) Mesure des index de pression systolique (IPS)</a:t>
            </a:r>
          </a:p>
          <a:p>
            <a:r>
              <a:rPr lang="fr-FR" sz="2400" dirty="0"/>
              <a:t>D) Angioscanner des membres inférieurs</a:t>
            </a:r>
          </a:p>
          <a:p>
            <a:r>
              <a:rPr lang="fr-FR" sz="2400" dirty="0"/>
              <a:t>E) Artériographie des membres inférieurs</a:t>
            </a:r>
          </a:p>
        </p:txBody>
      </p:sp>
    </p:spTree>
    <p:extLst>
      <p:ext uri="{BB962C8B-B14F-4D97-AF65-F5344CB8AC3E}">
        <p14:creationId xmlns:p14="http://schemas.microsoft.com/office/powerpoint/2010/main" val="2535329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1E6B0F-DF0B-E6A4-B173-FAF9F5FF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Dossier N°1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FACC55-4254-BAA3-A01B-B444481E65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fr-FR" sz="2400" dirty="0"/>
              <a:t>L’index de pression systolique à la cheville droite est de 1,5.</a:t>
            </a:r>
          </a:p>
          <a:p>
            <a:pPr marL="25400" indent="0">
              <a:buNone/>
            </a:pPr>
            <a:r>
              <a:rPr lang="fr-FR" sz="2400" dirty="0"/>
              <a:t>Question 5: Quelle(s) est(sont) la(les) proposition(s) exacte(s)?</a:t>
            </a:r>
          </a:p>
          <a:p>
            <a:r>
              <a:rPr lang="fr-FR" sz="2400" dirty="0"/>
              <a:t>A) Vous confirmez le diagnostic d’AOMI</a:t>
            </a:r>
          </a:p>
          <a:p>
            <a:r>
              <a:rPr lang="fr-FR" sz="2400" dirty="0"/>
              <a:t>B) Vous infirmez le diagnostic d’AOMI</a:t>
            </a:r>
          </a:p>
          <a:p>
            <a:r>
              <a:rPr lang="fr-FR" sz="2400" dirty="0"/>
              <a:t>C) Le résultat n’est pas interprétable sans l’IPS de la cheville </a:t>
            </a:r>
            <a:r>
              <a:rPr lang="fr-FR" sz="2400" dirty="0" err="1"/>
              <a:t>contro</a:t>
            </a:r>
            <a:r>
              <a:rPr lang="fr-FR" sz="2400" dirty="0"/>
              <a:t> latérale</a:t>
            </a:r>
            <a:endParaRPr lang="fr-FR" sz="2400" dirty="0">
              <a:solidFill>
                <a:schemeClr val="tx1"/>
              </a:solidFill>
            </a:endParaRPr>
          </a:p>
          <a:p>
            <a:r>
              <a:rPr lang="fr-FR" sz="2400" dirty="0">
                <a:solidFill>
                  <a:schemeClr val="tx1"/>
                </a:solidFill>
              </a:rPr>
              <a:t>D) Vous mesurez l’IPS à l’orteil droit</a:t>
            </a:r>
          </a:p>
          <a:p>
            <a:r>
              <a:rPr lang="fr-FR" sz="2400" dirty="0">
                <a:solidFill>
                  <a:schemeClr val="tx1"/>
                </a:solidFill>
              </a:rPr>
              <a:t>E) Vous suspectez une médiacalcose à droite.</a:t>
            </a:r>
          </a:p>
        </p:txBody>
      </p:sp>
    </p:spTree>
    <p:extLst>
      <p:ext uri="{BB962C8B-B14F-4D97-AF65-F5344CB8AC3E}">
        <p14:creationId xmlns:p14="http://schemas.microsoft.com/office/powerpoint/2010/main" val="2779797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1E6B0F-DF0B-E6A4-B173-FAF9F5FF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Dossier N°1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FACC55-4254-BAA3-A01B-B444481E65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fr-FR" sz="2400" dirty="0"/>
              <a:t>Après avoir complété votre examen clinique, vous confirmez le diagnostic d’artériopathie oblitérante des membres inférieurs (AOMI).</a:t>
            </a:r>
          </a:p>
          <a:p>
            <a:pPr marL="25400" indent="0">
              <a:buNone/>
            </a:pPr>
            <a:r>
              <a:rPr lang="fr-FR" sz="2400" dirty="0"/>
              <a:t>Question 6: D’après la classification de Leriche et Fontaine, quel est le stade de la maladie de ce patient:</a:t>
            </a:r>
          </a:p>
          <a:p>
            <a:r>
              <a:rPr lang="fr-FR" sz="2400" dirty="0"/>
              <a:t>A) 0</a:t>
            </a:r>
          </a:p>
          <a:p>
            <a:r>
              <a:rPr lang="fr-FR" sz="2400" dirty="0"/>
              <a:t>B) I</a:t>
            </a:r>
          </a:p>
          <a:p>
            <a:r>
              <a:rPr lang="fr-FR" sz="2400" dirty="0"/>
              <a:t>C) II</a:t>
            </a:r>
          </a:p>
          <a:p>
            <a:r>
              <a:rPr lang="fr-FR" sz="2400" dirty="0"/>
              <a:t>D) III</a:t>
            </a:r>
          </a:p>
          <a:p>
            <a:r>
              <a:rPr lang="fr-FR" sz="2400" dirty="0"/>
              <a:t>E) IV</a:t>
            </a:r>
          </a:p>
        </p:txBody>
      </p:sp>
    </p:spTree>
    <p:extLst>
      <p:ext uri="{BB962C8B-B14F-4D97-AF65-F5344CB8AC3E}">
        <p14:creationId xmlns:p14="http://schemas.microsoft.com/office/powerpoint/2010/main" val="339759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1E6B0F-DF0B-E6A4-B173-FAF9F5FF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Dossier N°1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FACC55-4254-BAA3-A01B-B444481E65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400" indent="0">
              <a:buNone/>
            </a:pPr>
            <a:r>
              <a:rPr lang="fr-FR" sz="2400" dirty="0"/>
              <a:t>Question 7: </a:t>
            </a:r>
          </a:p>
          <a:p>
            <a:pPr marL="25400" indent="0">
              <a:buNone/>
            </a:pPr>
            <a:r>
              <a:rPr lang="fr-FR" sz="2400" dirty="0"/>
              <a:t>Quelle prise en charge thérapeutique proposez vous? (une ou plusieurs réponses attendues)</a:t>
            </a:r>
          </a:p>
          <a:p>
            <a:r>
              <a:rPr lang="fr-FR" sz="2400" dirty="0"/>
              <a:t>A) Arrêt du tabac</a:t>
            </a:r>
          </a:p>
          <a:p>
            <a:r>
              <a:rPr lang="fr-FR" sz="2400" dirty="0"/>
              <a:t>B) Marche régulière</a:t>
            </a:r>
          </a:p>
          <a:p>
            <a:r>
              <a:rPr lang="fr-FR" sz="2400" dirty="0"/>
              <a:t>C) Anti-agrégation plaquettaire</a:t>
            </a:r>
          </a:p>
          <a:p>
            <a:r>
              <a:rPr lang="fr-FR" sz="2400" dirty="0"/>
              <a:t>D) Statine</a:t>
            </a:r>
          </a:p>
          <a:p>
            <a:r>
              <a:rPr lang="fr-FR" sz="2400" dirty="0"/>
              <a:t>E) Inhibiteurs de l’enzyme de conversion</a:t>
            </a:r>
          </a:p>
        </p:txBody>
      </p:sp>
    </p:spTree>
    <p:extLst>
      <p:ext uri="{BB962C8B-B14F-4D97-AF65-F5344CB8AC3E}">
        <p14:creationId xmlns:p14="http://schemas.microsoft.com/office/powerpoint/2010/main" val="3146009012"/>
      </p:ext>
    </p:extLst>
  </p:cSld>
  <p:clrMapOvr>
    <a:masterClrMapping/>
  </p:clrMapOvr>
</p:sld>
</file>

<file path=ppt/theme/theme1.xml><?xml version="1.0" encoding="utf-8"?>
<a:theme xmlns:a="http://schemas.openxmlformats.org/drawingml/2006/main" name="UPSUD corrections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1407</Words>
  <Application>Microsoft Office PowerPoint</Application>
  <PresentationFormat>Affichage à l'écran (4:3)</PresentationFormat>
  <Paragraphs>192</Paragraphs>
  <Slides>31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4" baseType="lpstr">
      <vt:lpstr>Arial</vt:lpstr>
      <vt:lpstr>Calibri</vt:lpstr>
      <vt:lpstr>UPSUD corrections</vt:lpstr>
      <vt:lpstr>Conférence de Cardiologie</vt:lpstr>
      <vt:lpstr>Dossier N°1</vt:lpstr>
      <vt:lpstr>Dossier N°1</vt:lpstr>
      <vt:lpstr>Dossier N°1</vt:lpstr>
      <vt:lpstr>Dossier N°1</vt:lpstr>
      <vt:lpstr>Dossier N°1</vt:lpstr>
      <vt:lpstr>Dossier N°1</vt:lpstr>
      <vt:lpstr>Dossier N°1</vt:lpstr>
      <vt:lpstr>Dossier N°1</vt:lpstr>
      <vt:lpstr>Dossier N°2</vt:lpstr>
      <vt:lpstr>Dossier N°2</vt:lpstr>
      <vt:lpstr>Dossier N°2</vt:lpstr>
      <vt:lpstr>Dossier N°2</vt:lpstr>
      <vt:lpstr>Présentation PowerPoint</vt:lpstr>
      <vt:lpstr>Dossier N°2</vt:lpstr>
      <vt:lpstr>Dossier N°2</vt:lpstr>
      <vt:lpstr>Dossier N°2</vt:lpstr>
      <vt:lpstr>Dossier N°2</vt:lpstr>
      <vt:lpstr>KFP</vt:lpstr>
      <vt:lpstr>KFP</vt:lpstr>
      <vt:lpstr>KFP</vt:lpstr>
      <vt:lpstr>KFP</vt:lpstr>
      <vt:lpstr>KFP</vt:lpstr>
      <vt:lpstr>KFP</vt:lpstr>
      <vt:lpstr>KFP</vt:lpstr>
      <vt:lpstr>KFP</vt:lpstr>
      <vt:lpstr>Questions isolées</vt:lpstr>
      <vt:lpstr>Questions isolées</vt:lpstr>
      <vt:lpstr>Questions isolées</vt:lpstr>
      <vt:lpstr>Questions isolées</vt:lpstr>
      <vt:lpstr>Questions isolées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Marine JEAY</dc:creator>
  <cp:lastModifiedBy>CHEVROT Gabriel</cp:lastModifiedBy>
  <cp:revision>118</cp:revision>
  <dcterms:created xsi:type="dcterms:W3CDTF">2019-03-17T17:34:11Z</dcterms:created>
  <dcterms:modified xsi:type="dcterms:W3CDTF">2025-06-11T19:30:11Z</dcterms:modified>
</cp:coreProperties>
</file>